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Lst>
  <p:sldSz cy="10058400" cx="7772400"/>
  <p:notesSz cx="6858000" cy="9144000"/>
  <p:embeddedFontLst>
    <p:embeddedFont>
      <p:font typeface="Halant"/>
      <p:regular r:id="rId21"/>
      <p:bold r:id="rId22"/>
    </p:embeddedFont>
    <p:embeddedFont>
      <p:font typeface="Inter SemiBold"/>
      <p:regular r:id="rId23"/>
      <p:bold r:id="rId24"/>
      <p:italic r:id="rId25"/>
      <p:boldItalic r:id="rId26"/>
    </p:embeddedFont>
    <p:embeddedFont>
      <p:font typeface="Inter"/>
      <p:regular r:id="rId27"/>
      <p:bold r:id="rId28"/>
      <p:italic r:id="rId29"/>
      <p:boldItalic r:id="rId30"/>
    </p:embeddedFont>
    <p:embeddedFont>
      <p:font typeface="Plus Jakarta Sans"/>
      <p:regular r:id="rId31"/>
      <p:bold r:id="rId32"/>
      <p:italic r:id="rId33"/>
      <p:boldItalic r:id="rId34"/>
    </p:embeddedFont>
    <p:embeddedFont>
      <p:font typeface="Plus Jakarta Sans SemiBold"/>
      <p:regular r:id="rId35"/>
      <p:bold r:id="rId36"/>
      <p:italic r:id="rId37"/>
      <p:boldItalic r:id="rId38"/>
    </p:embeddedFont>
    <p:embeddedFont>
      <p:font typeface="Plus Jakarta Sans Medium"/>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152">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CDD7441-A159-4786-8EE7-4658D26BE30E}">
  <a:tblStyle styleId="{BCDD7441-A159-4786-8EE7-4658D26BE30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152"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bold.fntdata"/><Relationship Id="rId20" Type="http://schemas.openxmlformats.org/officeDocument/2006/relationships/slide" Target="slides/slide11.xml"/><Relationship Id="rId42" Type="http://schemas.openxmlformats.org/officeDocument/2006/relationships/font" Target="fonts/PlusJakartaSansMedium-boldItalic.fntdata"/><Relationship Id="rId41" Type="http://schemas.openxmlformats.org/officeDocument/2006/relationships/font" Target="fonts/PlusJakartaSansMedium-italic.fntdata"/><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SemiBold-bold.fntdata"/><Relationship Id="rId23" Type="http://schemas.openxmlformats.org/officeDocument/2006/relationships/font" Target="fonts/InterSemiBold-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InterSemiBold-boldItalic.fntdata"/><Relationship Id="rId25" Type="http://schemas.openxmlformats.org/officeDocument/2006/relationships/font" Target="fonts/InterSemiBold-italic.fntdata"/><Relationship Id="rId28" Type="http://schemas.openxmlformats.org/officeDocument/2006/relationships/font" Target="fonts/Inter-bold.fntdata"/><Relationship Id="rId27" Type="http://schemas.openxmlformats.org/officeDocument/2006/relationships/font" Target="fonts/Inter-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italic.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regular.fntdata"/><Relationship Id="rId30" Type="http://schemas.openxmlformats.org/officeDocument/2006/relationships/font" Target="fonts/Inter-boldItalic.fntdata"/><Relationship Id="rId11" Type="http://schemas.openxmlformats.org/officeDocument/2006/relationships/slide" Target="slides/slide2.xml"/><Relationship Id="rId33" Type="http://schemas.openxmlformats.org/officeDocument/2006/relationships/font" Target="fonts/PlusJakartaSans-italic.fntdata"/><Relationship Id="rId10" Type="http://schemas.openxmlformats.org/officeDocument/2006/relationships/slide" Target="slides/slide1.xml"/><Relationship Id="rId32" Type="http://schemas.openxmlformats.org/officeDocument/2006/relationships/font" Target="fonts/PlusJakartaSans-bold.fntdata"/><Relationship Id="rId13" Type="http://schemas.openxmlformats.org/officeDocument/2006/relationships/slide" Target="slides/slide4.xml"/><Relationship Id="rId35" Type="http://schemas.openxmlformats.org/officeDocument/2006/relationships/font" Target="fonts/PlusJakartaSansSemiBold-regular.fntdata"/><Relationship Id="rId12" Type="http://schemas.openxmlformats.org/officeDocument/2006/relationships/slide" Target="slides/slide3.xml"/><Relationship Id="rId34" Type="http://schemas.openxmlformats.org/officeDocument/2006/relationships/font" Target="fonts/PlusJakartaSans-boldItalic.fntdata"/><Relationship Id="rId15" Type="http://schemas.openxmlformats.org/officeDocument/2006/relationships/slide" Target="slides/slide6.xml"/><Relationship Id="rId37" Type="http://schemas.openxmlformats.org/officeDocument/2006/relationships/font" Target="fonts/PlusJakartaSansSemiBold-italic.fntdata"/><Relationship Id="rId14" Type="http://schemas.openxmlformats.org/officeDocument/2006/relationships/slide" Target="slides/slide5.xml"/><Relationship Id="rId36" Type="http://schemas.openxmlformats.org/officeDocument/2006/relationships/font" Target="fonts/PlusJakartaSansSemiBold-bold.fntdata"/><Relationship Id="rId17" Type="http://schemas.openxmlformats.org/officeDocument/2006/relationships/slide" Target="slides/slide8.xml"/><Relationship Id="rId39" Type="http://schemas.openxmlformats.org/officeDocument/2006/relationships/font" Target="fonts/PlusJakartaSansMedium-regular.fntdata"/><Relationship Id="rId16" Type="http://schemas.openxmlformats.org/officeDocument/2006/relationships/slide" Target="slides/slide7.xml"/><Relationship Id="rId38" Type="http://schemas.openxmlformats.org/officeDocument/2006/relationships/font" Target="fonts/PlusJakartaSansSemiBold-boldItalic.fntdata"/><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67bbca4379_0_1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67bbca4379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335eb225317_1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335eb225317_1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367e08f3f29_0_1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4" name="Google Shape;314;g367e08f3f29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67bbca4379_0_1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67bbca4379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367bbca4379_0_2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367bbca4379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35eb225317_1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335eb225317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35eb225317_1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335eb225317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67e08f3f29_0_7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367e08f3f29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67bbca4379_0_2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67bbca4379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367bbca4379_0_2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367bbca4379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367e08f3f29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367e08f3f29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5.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sia.si.edu/explore-art-culture/collections/search/edanmdm:fsg_F1974.43/" TargetMode="External"/><Relationship Id="rId6" Type="http://schemas.openxmlformats.org/officeDocument/2006/relationships/hyperlink" Target="https://asia.si.edu/explore-art-culture/collections/search/edanmdm:fsg_S2010.18.94/" TargetMode="External"/><Relationship Id="rId7" Type="http://schemas.openxmlformats.org/officeDocument/2006/relationships/hyperlink" Target="https://asia.si.edu/explore-art-culture/collections/search/edanmdm:fsg_S2010.18.75/" TargetMode="External"/><Relationship Id="rId8" Type="http://schemas.openxmlformats.org/officeDocument/2006/relationships/hyperlink" Target="https://asia.si.edu/explore-art-culture/collections/search/edanmdm:fsg_F1970.18/"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asia.si.edu/explore-art-culture/collections/search/edanmdm:fsg_F1974.43/" TargetMode="External"/><Relationship Id="rId6" Type="http://schemas.openxmlformats.org/officeDocument/2006/relationships/hyperlink" Target="https://asia.si.edu/explore-art-culture/collections/search/edanmdm:fsg_S2010.18.94/" TargetMode="External"/><Relationship Id="rId7" Type="http://schemas.openxmlformats.org/officeDocument/2006/relationships/hyperlink" Target="https://asia.si.edu/explore-art-culture/collections/search/edanmdm:fsg_S2010.18.75/" TargetMode="External"/><Relationship Id="rId8" Type="http://schemas.openxmlformats.org/officeDocument/2006/relationships/hyperlink" Target="https://asia.si.edu/explore-art-culture/collections/search/edanmdm:fsg_F1970.18/"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Visual Analysis Support</a:t>
            </a:r>
            <a:endParaRPr sz="1900">
              <a:solidFill>
                <a:schemeClr val="dk1"/>
              </a:solidFill>
              <a:latin typeface="Halant"/>
              <a:ea typeface="Halant"/>
              <a:cs typeface="Halant"/>
              <a:sym typeface="Halant"/>
            </a:endParaRPr>
          </a:p>
        </p:txBody>
      </p:sp>
      <p:pic>
        <p:nvPicPr>
          <p:cNvPr id="190" name="Google Shape;190;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49"/>
          <p:cNvSpPr txBox="1"/>
          <p:nvPr/>
        </p:nvSpPr>
        <p:spPr>
          <a:xfrm>
            <a:off x="730950" y="802700"/>
            <a:ext cx="6310500" cy="15369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Being able to analyze visual images—like paintings, photographs, political cartoons, and posters—is an important skill for understanding history. These images are more than just art; they are historical evidence created during or about a specific time. They help us see what people valued, feared, or believed, and they often show details that words alone can’t capture.</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Halant"/>
                <a:ea typeface="Halant"/>
                <a:cs typeface="Halant"/>
                <a:sym typeface="Halant"/>
              </a:rPr>
              <a:t>Learning to "read" an image helps us think critically, ask good questions, and make connections between the past and the present. Just like a primary source document, a historical image tells a story—if you know how to look closely!</a:t>
            </a:r>
            <a:endParaRPr i="1" sz="1200">
              <a:solidFill>
                <a:schemeClr val="dk1"/>
              </a:solidFill>
              <a:latin typeface="Halant"/>
              <a:ea typeface="Halant"/>
              <a:cs typeface="Halant"/>
              <a:sym typeface="Halant"/>
            </a:endParaRPr>
          </a:p>
        </p:txBody>
      </p:sp>
      <p:sp>
        <p:nvSpPr>
          <p:cNvPr id="193" name="Google Shape;193;p49"/>
          <p:cNvSpPr/>
          <p:nvPr/>
        </p:nvSpPr>
        <p:spPr>
          <a:xfrm>
            <a:off x="779025" y="2481075"/>
            <a:ext cx="3564600" cy="2700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4" name="Google Shape;194;p49"/>
          <p:cNvSpPr txBox="1"/>
          <p:nvPr/>
        </p:nvSpPr>
        <p:spPr>
          <a:xfrm>
            <a:off x="791200" y="4300575"/>
            <a:ext cx="34824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Source: Toyohara Chikanobu, “Tomoe Gozen wields a naginata on horseback with Uchida Ieyoshi and Hatakeyama no Shigetada,” 1899. Public Domain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Note: Tomoe Gozen was a female samurai in the 12th century.</a:t>
            </a:r>
            <a:endParaRPr sz="800">
              <a:solidFill>
                <a:schemeClr val="dk1"/>
              </a:solidFill>
              <a:latin typeface="Inter"/>
              <a:ea typeface="Inter"/>
              <a:cs typeface="Inter"/>
              <a:sym typeface="Inter"/>
            </a:endParaRPr>
          </a:p>
        </p:txBody>
      </p:sp>
      <p:sp>
        <p:nvSpPr>
          <p:cNvPr id="195" name="Google Shape;195;p49"/>
          <p:cNvSpPr txBox="1"/>
          <p:nvPr/>
        </p:nvSpPr>
        <p:spPr>
          <a:xfrm>
            <a:off x="4481000" y="2401600"/>
            <a:ext cx="2560500" cy="250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1 - Brainstorm: Read the source information and list what you know.</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2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___________________________</a:t>
            </a:r>
            <a:endParaRPr sz="1200">
              <a:solidFill>
                <a:schemeClr val="dk1"/>
              </a:solidFill>
              <a:latin typeface="Inter"/>
              <a:ea typeface="Inter"/>
              <a:cs typeface="Inter"/>
              <a:sym typeface="Inter"/>
            </a:endParaRPr>
          </a:p>
          <a:p>
            <a:pPr indent="-304800" lvl="0" marL="457200" rtl="0" algn="l">
              <a:lnSpc>
                <a:spcPct val="2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___________________________</a:t>
            </a:r>
            <a:endParaRPr sz="1200">
              <a:solidFill>
                <a:schemeClr val="dk1"/>
              </a:solidFill>
              <a:latin typeface="Inter"/>
              <a:ea typeface="Inter"/>
              <a:cs typeface="Inter"/>
              <a:sym typeface="Inter"/>
            </a:endParaRPr>
          </a:p>
          <a:p>
            <a:pPr indent="-304800" lvl="0" marL="457200" rtl="0" algn="l">
              <a:lnSpc>
                <a:spcPct val="2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___________________________</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___________________________</a:t>
            </a:r>
            <a:endParaRPr sz="1200">
              <a:solidFill>
                <a:schemeClr val="dk1"/>
              </a:solidFill>
              <a:latin typeface="Inter"/>
              <a:ea typeface="Inter"/>
              <a:cs typeface="Inter"/>
              <a:sym typeface="Inter"/>
            </a:endParaRPr>
          </a:p>
        </p:txBody>
      </p:sp>
      <p:sp>
        <p:nvSpPr>
          <p:cNvPr id="196" name="Google Shape;196;p49"/>
          <p:cNvSpPr txBox="1"/>
          <p:nvPr/>
        </p:nvSpPr>
        <p:spPr>
          <a:xfrm>
            <a:off x="469050" y="5181600"/>
            <a:ext cx="6834300" cy="369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1200"/>
              </a:spcAft>
              <a:buNone/>
            </a:pPr>
            <a:r>
              <a:rPr i="1" lang="en" sz="1200">
                <a:solidFill>
                  <a:schemeClr val="dk1"/>
                </a:solidFill>
                <a:latin typeface="Inter"/>
                <a:ea typeface="Inter"/>
                <a:cs typeface="Inter"/>
                <a:sym typeface="Inter"/>
              </a:rPr>
              <a:t>Questions to consider when making observations and inferences:</a:t>
            </a:r>
            <a:endParaRPr sz="1200">
              <a:solidFill>
                <a:schemeClr val="dk1"/>
              </a:solidFill>
              <a:latin typeface="Inter"/>
              <a:ea typeface="Inter"/>
              <a:cs typeface="Inter"/>
              <a:sym typeface="Inter"/>
            </a:endParaRPr>
          </a:p>
        </p:txBody>
      </p:sp>
      <p:graphicFrame>
        <p:nvGraphicFramePr>
          <p:cNvPr id="197" name="Google Shape;197;p49"/>
          <p:cNvGraphicFramePr/>
          <p:nvPr/>
        </p:nvGraphicFramePr>
        <p:xfrm>
          <a:off x="381550" y="5591675"/>
          <a:ext cx="3000000" cy="3000000"/>
        </p:xfrm>
        <a:graphic>
          <a:graphicData uri="http://schemas.openxmlformats.org/drawingml/2006/table">
            <a:tbl>
              <a:tblPr>
                <a:noFill/>
                <a:tableStyleId>{BCDD7441-A159-4786-8EE7-4658D26BE30E}</a:tableStyleId>
              </a:tblPr>
              <a:tblGrid>
                <a:gridCol w="3546500"/>
                <a:gridCol w="3546500"/>
              </a:tblGrid>
              <a:tr h="1710625">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Identifying what is explicitly shown</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physical setting?</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are the elements arranged?</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Are there any words present? What do they identify?</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Who are the people? Are they representing a specific person or a larger group?</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objects or items do you notice?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colors, textures, or patterns stand out?</a:t>
                      </a:r>
                      <a:endParaRPr sz="1000">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Noticing patterns, making basic connections</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Do color schemes or use of light and shadows convey meaning? (light = good, dark = evil)</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Are there any obvious or hidden symbols? (e.g., stars and stripes, Uncle Sam, broken chains)</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mood or tone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Are the people or items shown in realistic or exaggerated ways? Why?</a:t>
                      </a:r>
                      <a:endParaRPr b="1" sz="10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r h="1710625">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Analyzing purpose, audience, and perspective</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Who is the author and/or audience? How does this impact the message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purpose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message do the symbols convey?</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Why did the artist include specific elements?</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Is there anything missing from the image? How does that impact its meaning?</a:t>
                      </a:r>
                      <a:endParaRPr b="1" sz="10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Contextualizing and developing interpretations</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historical context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the artist’s message relate to the political, social, or cultural issues of the time?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might different people at the time have interpreted this image differently?</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this image compare to another source from the same time period?</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questions does this image raise that we could investigate further using other sources?</a:t>
                      </a:r>
                      <a:endParaRPr b="1" sz="10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bl>
          </a:graphicData>
        </a:graphic>
      </p:graphicFrame>
      <p:sp>
        <p:nvSpPr>
          <p:cNvPr id="198" name="Google Shape;198;p49"/>
          <p:cNvSpPr txBox="1"/>
          <p:nvPr/>
        </p:nvSpPr>
        <p:spPr>
          <a:xfrm>
            <a:off x="670050" y="5016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99" name="Google Shape;199;p49"/>
          <p:cNvPicPr preferRelativeResize="0"/>
          <p:nvPr/>
        </p:nvPicPr>
        <p:blipFill>
          <a:blip r:embed="rId4">
            <a:alphaModFix/>
          </a:blip>
          <a:stretch>
            <a:fillRect/>
          </a:stretch>
        </p:blipFill>
        <p:spPr>
          <a:xfrm>
            <a:off x="812725" y="2557276"/>
            <a:ext cx="3482252" cy="175417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5" name="Shape 305"/>
        <p:cNvGrpSpPr/>
        <p:nvPr/>
      </p:nvGrpSpPr>
      <p:grpSpPr>
        <a:xfrm>
          <a:off x="0" y="0"/>
          <a:ext cx="0" cy="0"/>
          <a:chOff x="0" y="0"/>
          <a:chExt cx="0" cy="0"/>
        </a:xfrm>
      </p:grpSpPr>
      <p:sp>
        <p:nvSpPr>
          <p:cNvPr id="306" name="Google Shape;306;p5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307" name="Google Shape;307;p58"/>
          <p:cNvGraphicFramePr/>
          <p:nvPr/>
        </p:nvGraphicFramePr>
        <p:xfrm>
          <a:off x="470792" y="650427"/>
          <a:ext cx="3000000" cy="3000000"/>
        </p:xfrm>
        <a:graphic>
          <a:graphicData uri="http://schemas.openxmlformats.org/drawingml/2006/table">
            <a:tbl>
              <a:tblPr>
                <a:noFill/>
                <a:tableStyleId>{BCDD7441-A159-4786-8EE7-4658D26BE30E}</a:tableStyleId>
              </a:tblPr>
              <a:tblGrid>
                <a:gridCol w="2043725"/>
                <a:gridCol w="2510200"/>
                <a:gridCol w="2276975"/>
              </a:tblGrid>
              <a:tr h="34860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The target audience was Japanese women, especially those in samurai or upper-class families, who were expected to follow Confucian teachings on proper female behavior.</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The perspective of women themselves is missing, especially those who may have disagreed with these teachings or lived outside of elite society.</a:t>
                      </a:r>
                      <a:endParaRPr sz="12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document was written by Kaibara Ekken, a Japanese philosopher, and was circulated in 1729.</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This was during the Tokugawa period in Japan, a time of strict social hierarchy, centralized government control, and Neo-Confucian influence on Japanese society.</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was written to instruct women on proper conduct in a Confucian, patriarchal society, reinforcing obedience to husbands and maintaining social order.</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The line “A woman should look on her husband as if he were Heaven itself” shows the extreme obedience expected of women, which supports the text’s purpose to reinforce male authority.</a:t>
                      </a:r>
                      <a:endParaRPr b="1" sz="1000">
                        <a:solidFill>
                          <a:schemeClr val="accent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340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The author believes women should be completely obedient to men and sees this as a way to create order and harmony in society.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As a male Confucian scholar during the Tokugawa era, Kaibara Ekken would have been influenced by the dominant patriarchal and hierarchical systems, which shaped his belief that strict gender roles maintained societal stability.</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12912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It reflects Confucian values that deeply influenced gender roles in early modern Japan.</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It shows the continuity of patriarchal expectations for women across centuries in East Asian societies.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Quote: “The great lifelong duty of a woman is obedience.”</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Explanation: This quote highlights the core of Confucian teachings for women and illustrates how social norms were formally taught and reinforced, influencing women’s roles in Japanese society for generations.</a:t>
                      </a:r>
                      <a:endParaRPr b="1" sz="1000">
                        <a:solidFill>
                          <a:schemeClr val="accent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sp>
        <p:nvSpPr>
          <p:cNvPr id="308" name="Google Shape;308;p5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09" name="Google Shape;309;p5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10" name="Google Shape;310;p5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311" name="Google Shape;311;p58"/>
          <p:cNvGraphicFramePr/>
          <p:nvPr/>
        </p:nvGraphicFramePr>
        <p:xfrm>
          <a:off x="561691" y="5319267"/>
          <a:ext cx="3000000" cy="3000000"/>
        </p:xfrm>
        <a:graphic>
          <a:graphicData uri="http://schemas.openxmlformats.org/drawingml/2006/table">
            <a:tbl>
              <a:tblPr>
                <a:noFill/>
                <a:tableStyleId>{BCDD7441-A159-4786-8EE7-4658D26BE30E}</a:tableStyleId>
              </a:tblPr>
              <a:tblGrid>
                <a:gridCol w="1839725"/>
              </a:tblGrid>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Reverence</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Countenance</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Conciliatory</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5" name="Shape 315"/>
        <p:cNvGrpSpPr/>
        <p:nvPr/>
      </p:nvGrpSpPr>
      <p:grpSpPr>
        <a:xfrm>
          <a:off x="0" y="0"/>
          <a:ext cx="0" cy="0"/>
          <a:chOff x="0" y="0"/>
          <a:chExt cx="0" cy="0"/>
        </a:xfrm>
      </p:grpSpPr>
      <p:sp>
        <p:nvSpPr>
          <p:cNvPr id="316" name="Google Shape;316;p5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 (Exemplar)</a:t>
            </a:r>
            <a:endParaRPr sz="2500">
              <a:solidFill>
                <a:schemeClr val="dk1"/>
              </a:solidFill>
              <a:latin typeface="Plus Jakarta Sans"/>
              <a:ea typeface="Plus Jakarta Sans"/>
              <a:cs typeface="Plus Jakarta Sans"/>
              <a:sym typeface="Plus Jakarta Sans"/>
            </a:endParaRPr>
          </a:p>
        </p:txBody>
      </p:sp>
      <p:sp>
        <p:nvSpPr>
          <p:cNvPr id="317" name="Google Shape;317;p5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18" name="Google Shape;318;p5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319" name="Google Shape;319;p5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20" name="Google Shape;320;p5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321" name="Google Shape;321;p59"/>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Tomoe Gozen on Horseback</a:t>
            </a:r>
            <a:endParaRPr b="1" sz="1800">
              <a:solidFill>
                <a:srgbClr val="E95C3D"/>
              </a:solidFill>
              <a:latin typeface="Inter"/>
              <a:ea typeface="Inter"/>
              <a:cs typeface="Inter"/>
              <a:sym typeface="Inter"/>
            </a:endParaRPr>
          </a:p>
        </p:txBody>
      </p:sp>
      <p:sp>
        <p:nvSpPr>
          <p:cNvPr id="322" name="Google Shape;322;p59"/>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800">
                <a:solidFill>
                  <a:srgbClr val="E95C3D"/>
                </a:solidFill>
                <a:latin typeface="Inter"/>
                <a:ea typeface="Inter"/>
                <a:cs typeface="Inter"/>
                <a:sym typeface="Inter"/>
              </a:rPr>
              <a:t>Man and Woman Facing at Court</a:t>
            </a:r>
            <a:endParaRPr b="1" sz="1800">
              <a:solidFill>
                <a:srgbClr val="E95C3D"/>
              </a:solidFill>
              <a:latin typeface="Inter"/>
              <a:ea typeface="Inter"/>
              <a:cs typeface="Inter"/>
              <a:sym typeface="Inter"/>
            </a:endParaRPr>
          </a:p>
        </p:txBody>
      </p:sp>
      <p:graphicFrame>
        <p:nvGraphicFramePr>
          <p:cNvPr id="323" name="Google Shape;323;p59"/>
          <p:cNvGraphicFramePr/>
          <p:nvPr/>
        </p:nvGraphicFramePr>
        <p:xfrm>
          <a:off x="503824" y="3910029"/>
          <a:ext cx="3000000" cy="3000000"/>
        </p:xfrm>
        <a:graphic>
          <a:graphicData uri="http://schemas.openxmlformats.org/drawingml/2006/table">
            <a:tbl>
              <a:tblPr>
                <a:noFill/>
                <a:tableStyleId>{BCDD7441-A159-4786-8EE7-4658D26BE30E}</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Both show women in traditional Japanese clothing</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reflect gender roles in historical Japan</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p>
                      <a:pPr indent="0" lvl="0" marL="0" rtl="0" algn="ctr">
                        <a:spcBef>
                          <a:spcPts val="0"/>
                        </a:spcBef>
                        <a:spcAft>
                          <a:spcPts val="0"/>
                        </a:spcAft>
                        <a:buNone/>
                      </a:pPr>
                      <a:r>
                        <a:rPr lang="en" sz="1200">
                          <a:solidFill>
                            <a:srgbClr val="E95C3D"/>
                          </a:solidFill>
                          <a:latin typeface="Inter SemiBold"/>
                          <a:ea typeface="Inter SemiBold"/>
                          <a:cs typeface="Inter SemiBold"/>
                          <a:sym typeface="Inter SemiBold"/>
                        </a:rPr>
                        <a:t>Both show women exerting power and agency</a:t>
                      </a:r>
                      <a:endParaRPr sz="1200">
                        <a:solidFill>
                          <a:srgbClr val="E95C3D"/>
                        </a:solidFill>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324" name="Google Shape;324;p59"/>
          <p:cNvGraphicFramePr/>
          <p:nvPr/>
        </p:nvGraphicFramePr>
        <p:xfrm>
          <a:off x="503824" y="6474548"/>
          <a:ext cx="3000000" cy="3000000"/>
        </p:xfrm>
        <a:graphic>
          <a:graphicData uri="http://schemas.openxmlformats.org/drawingml/2006/table">
            <a:tbl>
              <a:tblPr>
                <a:noFill/>
                <a:tableStyleId>{BCDD7441-A159-4786-8EE7-4658D26BE30E}</a:tableStyleId>
              </a:tblPr>
              <a:tblGrid>
                <a:gridCol w="2579025"/>
                <a:gridCol w="1616500"/>
                <a:gridCol w="2569225"/>
              </a:tblGrid>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Woman is active and </a:t>
                      </a:r>
                      <a:r>
                        <a:rPr b="1" lang="en" sz="1200">
                          <a:solidFill>
                            <a:srgbClr val="E95C3D"/>
                          </a:solidFill>
                          <a:latin typeface="Inter"/>
                          <a:ea typeface="Inter"/>
                          <a:cs typeface="Inter"/>
                          <a:sym typeface="Inter"/>
                        </a:rPr>
                        <a:t>lending</a:t>
                      </a:r>
                      <a:r>
                        <a:rPr b="1" lang="en" sz="1200">
                          <a:solidFill>
                            <a:srgbClr val="E95C3D"/>
                          </a:solidFill>
                          <a:latin typeface="Inter"/>
                          <a:ea typeface="Inter"/>
                          <a:cs typeface="Inter"/>
                          <a:sym typeface="Inter"/>
                        </a:rPr>
                        <a:t> in combat</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Activity &amp; Presence</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Women are more passive and sitting</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Emphasizes physical strength and bravery</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Values &amp; Expectations</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Emphasizes beauty, refinement, and status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Challenges gender expectations with military role</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Domain</a:t>
                      </a:r>
                      <a:endParaRPr b="1" sz="1200">
                        <a:solidFill>
                          <a:srgbClr val="E95C3D"/>
                        </a:solidFill>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Reinforces traditional separation of genders</a:t>
                      </a:r>
                      <a:endParaRPr b="1" sz="1200">
                        <a:solidFill>
                          <a:srgbClr val="E95C3D"/>
                        </a:solidFill>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325" name="Google Shape;325;p59"/>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326" name="Google Shape;326;p59"/>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327" name="Google Shape;327;p59"/>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328" name="Google Shape;328;p59"/>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329" name="Google Shape;329;p59"/>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choose two images to be compared  below. Then identify three ways that they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330" name="Google Shape;330;p59"/>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3" name="Shape 203"/>
        <p:cNvGrpSpPr/>
        <p:nvPr/>
      </p:nvGrpSpPr>
      <p:grpSpPr>
        <a:xfrm>
          <a:off x="0" y="0"/>
          <a:ext cx="0" cy="0"/>
          <a:chOff x="0" y="0"/>
          <a:chExt cx="0" cy="0"/>
        </a:xfrm>
      </p:grpSpPr>
      <p:sp>
        <p:nvSpPr>
          <p:cNvPr id="204" name="Google Shape;204;p5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Visual Analysis Support</a:t>
            </a:r>
            <a:endParaRPr sz="1900">
              <a:solidFill>
                <a:schemeClr val="dk1"/>
              </a:solidFill>
              <a:latin typeface="Halant"/>
              <a:ea typeface="Halant"/>
              <a:cs typeface="Halant"/>
              <a:sym typeface="Halant"/>
            </a:endParaRPr>
          </a:p>
        </p:txBody>
      </p:sp>
      <p:pic>
        <p:nvPicPr>
          <p:cNvPr id="205" name="Google Shape;205;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6" name="Google Shape;206;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7" name="Google Shape;207;p50"/>
          <p:cNvSpPr/>
          <p:nvPr/>
        </p:nvSpPr>
        <p:spPr>
          <a:xfrm>
            <a:off x="338425" y="586400"/>
            <a:ext cx="7096800" cy="3869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8" name="Google Shape;208;p50"/>
          <p:cNvSpPr txBox="1"/>
          <p:nvPr/>
        </p:nvSpPr>
        <p:spPr>
          <a:xfrm>
            <a:off x="469050" y="4459000"/>
            <a:ext cx="6834300" cy="250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2 - Find the most prominent element in the image. Describe your observation, then connect with your prior knowledge, and finally infer what the artist is hoping to convey.</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Step 3- Separate the image into quadrants in order to take note of even minor elements the artist included and make notes of elements and messages in each section.</a:t>
            </a:r>
            <a:endParaRPr b="1" sz="1200">
              <a:solidFill>
                <a:schemeClr val="dk1"/>
              </a:solidFill>
              <a:latin typeface="Inter"/>
              <a:ea typeface="Inter"/>
              <a:cs typeface="Inter"/>
              <a:sym typeface="Inter"/>
            </a:endParaRPr>
          </a:p>
        </p:txBody>
      </p:sp>
      <p:sp>
        <p:nvSpPr>
          <p:cNvPr id="209" name="Google Shape;209;p50"/>
          <p:cNvSpPr txBox="1"/>
          <p:nvPr/>
        </p:nvSpPr>
        <p:spPr>
          <a:xfrm>
            <a:off x="587125" y="4095025"/>
            <a:ext cx="65994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chemeClr val="dk1"/>
                </a:solidFill>
                <a:latin typeface="Inter"/>
                <a:ea typeface="Inter"/>
                <a:cs typeface="Inter"/>
                <a:sym typeface="Inter"/>
              </a:rPr>
              <a:t>Source: Toyohara Chikanobu, “Tomoe Gozen wields a naginata on horseback with Uchida Ieyoshi and Hatakeyama no Shigetada,” 1899. Public Domain</a:t>
            </a:r>
            <a:endParaRPr sz="1000">
              <a:solidFill>
                <a:schemeClr val="dk1"/>
              </a:solidFill>
              <a:latin typeface="Inter"/>
              <a:ea typeface="Inter"/>
              <a:cs typeface="Inter"/>
              <a:sym typeface="Inter"/>
            </a:endParaRPr>
          </a:p>
        </p:txBody>
      </p:sp>
      <p:graphicFrame>
        <p:nvGraphicFramePr>
          <p:cNvPr id="210" name="Google Shape;210;p50"/>
          <p:cNvGraphicFramePr/>
          <p:nvPr/>
        </p:nvGraphicFramePr>
        <p:xfrm>
          <a:off x="701250" y="5029200"/>
          <a:ext cx="3000000" cy="3000000"/>
        </p:xfrm>
        <a:graphic>
          <a:graphicData uri="http://schemas.openxmlformats.org/drawingml/2006/table">
            <a:tbl>
              <a:tblPr>
                <a:noFill/>
                <a:tableStyleId>{BCDD7441-A159-4786-8EE7-4658D26BE30E}</a:tableStyleId>
              </a:tblPr>
              <a:tblGrid>
                <a:gridCol w="2161750"/>
                <a:gridCol w="2161750"/>
                <a:gridCol w="2161750"/>
              </a:tblGrid>
              <a:tr h="381000">
                <a:tc>
                  <a:txBody>
                    <a:bodyPr/>
                    <a:lstStyle/>
                    <a:p>
                      <a:pPr indent="0" lvl="0" marL="0" rtl="0" algn="ctr">
                        <a:spcBef>
                          <a:spcPts val="0"/>
                        </a:spcBef>
                        <a:spcAft>
                          <a:spcPts val="0"/>
                        </a:spcAft>
                        <a:buNone/>
                      </a:pPr>
                      <a:r>
                        <a:rPr b="1" lang="en" sz="1200">
                          <a:latin typeface="Inter"/>
                          <a:ea typeface="Inter"/>
                          <a:cs typeface="Inter"/>
                          <a:sym typeface="Inter"/>
                        </a:rPr>
                        <a:t>Observe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Connect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Infer</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graphicFrame>
        <p:nvGraphicFramePr>
          <p:cNvPr id="211" name="Google Shape;211;p50"/>
          <p:cNvGraphicFramePr/>
          <p:nvPr/>
        </p:nvGraphicFramePr>
        <p:xfrm>
          <a:off x="701250" y="7391400"/>
          <a:ext cx="3000000" cy="3000000"/>
        </p:xfrm>
        <a:graphic>
          <a:graphicData uri="http://schemas.openxmlformats.org/drawingml/2006/table">
            <a:tbl>
              <a:tblPr>
                <a:noFill/>
                <a:tableStyleId>{BCDD7441-A159-4786-8EE7-4658D26BE30E}</a:tableStyleId>
              </a:tblPr>
              <a:tblGrid>
                <a:gridCol w="3242625"/>
                <a:gridCol w="3242625"/>
              </a:tblGrid>
              <a:tr h="381000">
                <a:tc>
                  <a:txBody>
                    <a:bodyPr/>
                    <a:lstStyle/>
                    <a:p>
                      <a:pPr indent="0" lvl="0" marL="0" rtl="0" algn="l">
                        <a:spcBef>
                          <a:spcPts val="0"/>
                        </a:spcBef>
                        <a:spcAft>
                          <a:spcPts val="0"/>
                        </a:spcAft>
                        <a:buNone/>
                      </a:pPr>
                      <a:r>
                        <a:rPr lang="en" sz="1200">
                          <a:latin typeface="Inter"/>
                          <a:ea typeface="Inter"/>
                          <a:cs typeface="Inter"/>
                          <a:sym typeface="Inter"/>
                        </a:rPr>
                        <a:t>Top Left</a:t>
                      </a:r>
                      <a:endParaRPr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r">
                        <a:spcBef>
                          <a:spcPts val="0"/>
                        </a:spcBef>
                        <a:spcAft>
                          <a:spcPts val="0"/>
                        </a:spcAft>
                        <a:buNone/>
                      </a:pPr>
                      <a:r>
                        <a:rPr lang="en" sz="1200">
                          <a:latin typeface="Inter"/>
                          <a:ea typeface="Inter"/>
                          <a:cs typeface="Inter"/>
                          <a:sym typeface="Inter"/>
                        </a:rPr>
                        <a:t>Top Right</a:t>
                      </a:r>
                      <a:endParaRPr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Bottom Left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r">
                        <a:spcBef>
                          <a:spcPts val="0"/>
                        </a:spcBef>
                        <a:spcAft>
                          <a:spcPts val="0"/>
                        </a:spcAft>
                        <a:buNone/>
                      </a:pPr>
                      <a:r>
                        <a:rPr lang="en" sz="1200">
                          <a:latin typeface="Inter"/>
                          <a:ea typeface="Inter"/>
                          <a:cs typeface="Inter"/>
                          <a:sym typeface="Inter"/>
                        </a:rPr>
                        <a:t>Bottom Right</a:t>
                      </a:r>
                      <a:endParaRPr sz="1200">
                        <a:latin typeface="Inter"/>
                        <a:ea typeface="Inter"/>
                        <a:cs typeface="Inter"/>
                        <a:sym typeface="Inter"/>
                      </a:endParaRPr>
                    </a:p>
                  </a:txBody>
                  <a:tcPr marT="91425" marB="91425" marR="91425" marL="91425"/>
                </a:tc>
              </a:tr>
            </a:tbl>
          </a:graphicData>
        </a:graphic>
      </p:graphicFrame>
      <p:pic>
        <p:nvPicPr>
          <p:cNvPr id="212" name="Google Shape;212;p50"/>
          <p:cNvPicPr preferRelativeResize="0"/>
          <p:nvPr/>
        </p:nvPicPr>
        <p:blipFill>
          <a:blip r:embed="rId4">
            <a:alphaModFix/>
          </a:blip>
          <a:stretch>
            <a:fillRect/>
          </a:stretch>
        </p:blipFill>
        <p:spPr>
          <a:xfrm>
            <a:off x="469050" y="652275"/>
            <a:ext cx="6834300" cy="344275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6" name="Shape 216"/>
        <p:cNvGrpSpPr/>
        <p:nvPr/>
      </p:nvGrpSpPr>
      <p:grpSpPr>
        <a:xfrm>
          <a:off x="0" y="0"/>
          <a:ext cx="0" cy="0"/>
          <a:chOff x="0" y="0"/>
          <a:chExt cx="0" cy="0"/>
        </a:xfrm>
      </p:grpSpPr>
      <p:sp>
        <p:nvSpPr>
          <p:cNvPr id="217" name="Google Shape;217;p5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Comparison: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Women in Feudal Japan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18" name="Google Shape;218;p51"/>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19" name="Google Shape;219;p5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0" name="Google Shape;220;p51"/>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221" name="Google Shape;221;p5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22" name="Google Shape;222;p51"/>
          <p:cNvGraphicFramePr/>
          <p:nvPr/>
        </p:nvGraphicFramePr>
        <p:xfrm>
          <a:off x="477675" y="1971900"/>
          <a:ext cx="3000000" cy="3000000"/>
        </p:xfrm>
        <a:graphic>
          <a:graphicData uri="http://schemas.openxmlformats.org/drawingml/2006/table">
            <a:tbl>
              <a:tblPr>
                <a:noFill/>
                <a:tableStyleId>{BCDD7441-A159-4786-8EE7-4658D26BE30E}</a:tableStyleId>
              </a:tblPr>
              <a:tblGrid>
                <a:gridCol w="3417150"/>
                <a:gridCol w="3417150"/>
              </a:tblGrid>
              <a:tr h="346100">
                <a:tc>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Image 1:</a:t>
                      </a:r>
                      <a:r>
                        <a:rPr lang="en" sz="1200">
                          <a:latin typeface="Inter"/>
                          <a:ea typeface="Inter"/>
                          <a:cs typeface="Inter"/>
                          <a:sym typeface="Inter"/>
                        </a:rPr>
                        <a:t> </a:t>
                      </a:r>
                      <a:r>
                        <a:rPr lang="en" sz="1200">
                          <a:solidFill>
                            <a:schemeClr val="dk1"/>
                          </a:solidFill>
                          <a:latin typeface="Inter"/>
                          <a:ea typeface="Inter"/>
                          <a:cs typeface="Inter"/>
                          <a:sym typeface="Inter"/>
                        </a:rPr>
                        <a:t>Gakutei Harunobu, “Woman at a Writing Table,” ca. 1815 to 1840.</a:t>
                      </a:r>
                      <a:endParaRPr sz="1200">
                        <a:latin typeface="Inter"/>
                        <a:ea typeface="Inter"/>
                        <a:cs typeface="Inter"/>
                        <a:sym typeface="Inter"/>
                      </a:endParaRPr>
                    </a:p>
                  </a:txBody>
                  <a:tcPr marT="91425" marB="91425" marR="91425" marL="91425">
                    <a:solidFill>
                      <a:srgbClr val="D9D9D9"/>
                    </a:solidFill>
                  </a:tcPr>
                </a:tc>
                <a:tc>
                  <a:txBody>
                    <a:bodyPr/>
                    <a:lstStyle/>
                    <a:p>
                      <a:pPr indent="-228600" lvl="0" marL="228600" rtl="0" algn="l">
                        <a:spcBef>
                          <a:spcPts val="0"/>
                        </a:spcBef>
                        <a:spcAft>
                          <a:spcPts val="0"/>
                        </a:spcAft>
                        <a:buNone/>
                      </a:pPr>
                      <a:r>
                        <a:rPr lang="en" sz="1200" u="sng">
                          <a:solidFill>
                            <a:schemeClr val="hlink"/>
                          </a:solidFill>
                          <a:latin typeface="Inter"/>
                          <a:ea typeface="Inter"/>
                          <a:cs typeface="Inter"/>
                          <a:sym typeface="Inter"/>
                          <a:hlinkClick r:id="rId6"/>
                        </a:rPr>
                        <a:t>Image 2:</a:t>
                      </a:r>
                      <a:r>
                        <a:rPr lang="en" sz="1200">
                          <a:solidFill>
                            <a:schemeClr val="dk1"/>
                          </a:solidFill>
                          <a:latin typeface="Inter"/>
                          <a:ea typeface="Inter"/>
                          <a:cs typeface="Inter"/>
                          <a:sym typeface="Inter"/>
                        </a:rPr>
                        <a:t> Rekisentei Eiri, “Women Beating</a:t>
                      </a:r>
                      <a:endParaRPr sz="1200">
                        <a:solidFill>
                          <a:schemeClr val="dk1"/>
                        </a:solidFill>
                        <a:latin typeface="Inter"/>
                        <a:ea typeface="Inter"/>
                        <a:cs typeface="Inter"/>
                        <a:sym typeface="Inter"/>
                      </a:endParaRPr>
                    </a:p>
                    <a:p>
                      <a:pPr indent="-228600" lvl="0" marL="228600" rtl="0" algn="l">
                        <a:spcBef>
                          <a:spcPts val="0"/>
                        </a:spcBef>
                        <a:spcAft>
                          <a:spcPts val="0"/>
                        </a:spcAft>
                        <a:buNone/>
                      </a:pPr>
                      <a:r>
                        <a:rPr lang="en" sz="1200">
                          <a:solidFill>
                            <a:schemeClr val="dk1"/>
                          </a:solidFill>
                          <a:latin typeface="Inter"/>
                          <a:ea typeface="Inter"/>
                          <a:cs typeface="Inter"/>
                          <a:sym typeface="Inter"/>
                        </a:rPr>
                        <a:t>Clothes,” late 18th century.</a:t>
                      </a:r>
                      <a:endParaRPr sz="1200">
                        <a:solidFill>
                          <a:schemeClr val="dk1"/>
                        </a:solidFill>
                        <a:latin typeface="Inter"/>
                        <a:ea typeface="Inter"/>
                        <a:cs typeface="Inter"/>
                        <a:sym typeface="Inter"/>
                      </a:endParaRPr>
                    </a:p>
                  </a:txBody>
                  <a:tcPr marT="91425" marB="91425" marR="91425" marL="91425">
                    <a:solidFill>
                      <a:srgbClr val="D9D9D9"/>
                    </a:solidFill>
                  </a:tcPr>
                </a:tc>
              </a:tr>
              <a:tr h="1461400">
                <a:tc>
                  <a:txBody>
                    <a:bodyPr/>
                    <a:lstStyle/>
                    <a:p>
                      <a:pPr indent="-292100" lvl="0" marL="457200" rtl="0" algn="l">
                        <a:spcBef>
                          <a:spcPts val="0"/>
                        </a:spcBef>
                        <a:spcAft>
                          <a:spcPts val="0"/>
                        </a:spcAft>
                        <a:buSzPts val="1000"/>
                        <a:buFont typeface="Inter"/>
                        <a:buAutoNum type="arabicPeriod"/>
                      </a:pPr>
                      <a:r>
                        <a:rPr lang="en" sz="1000">
                          <a:latin typeface="Inter"/>
                          <a:ea typeface="Inter"/>
                          <a:cs typeface="Inter"/>
                          <a:sym typeface="Inter"/>
                        </a:rPr>
                        <a:t>What do you notice in this image?</a:t>
                      </a:r>
                      <a:endParaRPr sz="1000">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292100" lvl="0" marL="457200" rtl="0" algn="l">
                        <a:spcBef>
                          <a:spcPts val="0"/>
                        </a:spcBef>
                        <a:spcAft>
                          <a:spcPts val="0"/>
                        </a:spcAft>
                        <a:buSzPts val="1000"/>
                        <a:buFont typeface="Inter"/>
                        <a:buAutoNum type="arabicPeriod"/>
                      </a:pPr>
                      <a:r>
                        <a:rPr lang="en" sz="1000">
                          <a:latin typeface="Inter"/>
                          <a:ea typeface="Inter"/>
                          <a:cs typeface="Inter"/>
                          <a:sym typeface="Inter"/>
                        </a:rPr>
                        <a:t>What perspective of women is portrayed?</a:t>
                      </a:r>
                      <a:endParaRPr sz="1000">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notice in this image?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perspective of the event is portrayed?</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r>
              <a:tr h="461475">
                <a:tc>
                  <a:txBody>
                    <a:bodyPr/>
                    <a:lstStyle/>
                    <a:p>
                      <a:pPr indent="-228600" lvl="0" marL="228600" rtl="0" algn="l">
                        <a:spcBef>
                          <a:spcPts val="0"/>
                        </a:spcBef>
                        <a:spcAft>
                          <a:spcPts val="0"/>
                        </a:spcAft>
                        <a:buNone/>
                      </a:pPr>
                      <a:r>
                        <a:rPr lang="en" sz="1200" u="sng">
                          <a:solidFill>
                            <a:schemeClr val="hlink"/>
                          </a:solidFill>
                          <a:latin typeface="Inter"/>
                          <a:ea typeface="Inter"/>
                          <a:cs typeface="Inter"/>
                          <a:sym typeface="Inter"/>
                          <a:hlinkClick r:id="rId7"/>
                        </a:rPr>
                        <a:t>Image 3:</a:t>
                      </a:r>
                      <a:r>
                        <a:rPr lang="en" sz="1200">
                          <a:solidFill>
                            <a:schemeClr val="dk1"/>
                          </a:solidFill>
                          <a:latin typeface="Inter"/>
                          <a:ea typeface="Inter"/>
                          <a:cs typeface="Inter"/>
                          <a:sym typeface="Inter"/>
                        </a:rPr>
                        <a:t> Katsukawa Shunsho, “Women</a:t>
                      </a:r>
                      <a:endParaRPr sz="1200">
                        <a:solidFill>
                          <a:schemeClr val="dk1"/>
                        </a:solidFill>
                        <a:latin typeface="Inter"/>
                        <a:ea typeface="Inter"/>
                        <a:cs typeface="Inter"/>
                        <a:sym typeface="Inter"/>
                      </a:endParaRPr>
                    </a:p>
                    <a:p>
                      <a:pPr indent="-228600" lvl="0" marL="228600" rtl="0" algn="l">
                        <a:spcBef>
                          <a:spcPts val="0"/>
                        </a:spcBef>
                        <a:spcAft>
                          <a:spcPts val="0"/>
                        </a:spcAft>
                        <a:buNone/>
                      </a:pPr>
                      <a:r>
                        <a:rPr lang="en" sz="1200">
                          <a:solidFill>
                            <a:schemeClr val="dk1"/>
                          </a:solidFill>
                          <a:latin typeface="Inter"/>
                          <a:ea typeface="Inter"/>
                          <a:cs typeface="Inter"/>
                          <a:sym typeface="Inter"/>
                        </a:rPr>
                        <a:t>Watching Moths,” mid- to late-18th century.</a:t>
                      </a:r>
                      <a:endParaRPr sz="1200">
                        <a:solidFill>
                          <a:schemeClr val="dk1"/>
                        </a:solidFill>
                        <a:latin typeface="Inter"/>
                        <a:ea typeface="Inter"/>
                        <a:cs typeface="Inter"/>
                        <a:sym typeface="Inter"/>
                      </a:endParaRPr>
                    </a:p>
                  </a:txBody>
                  <a:tcPr marT="91425" marB="91425" marR="91425" marL="91425">
                    <a:solidFill>
                      <a:srgbClr val="D9D9D9"/>
                    </a:solidFill>
                  </a:tcPr>
                </a:tc>
                <a:tc>
                  <a:txBody>
                    <a:bodyPr/>
                    <a:lstStyle/>
                    <a:p>
                      <a:pPr indent="-228600" lvl="0" marL="228600" rtl="0" algn="l">
                        <a:spcBef>
                          <a:spcPts val="0"/>
                        </a:spcBef>
                        <a:spcAft>
                          <a:spcPts val="0"/>
                        </a:spcAft>
                        <a:buNone/>
                      </a:pPr>
                      <a:r>
                        <a:rPr lang="en" sz="1200" u="sng">
                          <a:solidFill>
                            <a:schemeClr val="hlink"/>
                          </a:solidFill>
                          <a:latin typeface="Inter"/>
                          <a:ea typeface="Inter"/>
                          <a:cs typeface="Inter"/>
                          <a:sym typeface="Inter"/>
                          <a:hlinkClick r:id="rId8"/>
                        </a:rPr>
                        <a:t>Image 4:</a:t>
                      </a:r>
                      <a:r>
                        <a:rPr lang="en" sz="1200">
                          <a:solidFill>
                            <a:schemeClr val="dk1"/>
                          </a:solidFill>
                          <a:latin typeface="Inter"/>
                          <a:ea typeface="Inter"/>
                          <a:cs typeface="Inter"/>
                          <a:sym typeface="Inter"/>
                        </a:rPr>
                        <a:t> Iwasa Matabei, “Man and Woman</a:t>
                      </a:r>
                      <a:endParaRPr sz="1200">
                        <a:solidFill>
                          <a:schemeClr val="dk1"/>
                        </a:solidFill>
                        <a:latin typeface="Inter"/>
                        <a:ea typeface="Inter"/>
                        <a:cs typeface="Inter"/>
                        <a:sym typeface="Inter"/>
                      </a:endParaRPr>
                    </a:p>
                    <a:p>
                      <a:pPr indent="-228600" lvl="0" marL="228600" rtl="0" algn="l">
                        <a:spcBef>
                          <a:spcPts val="0"/>
                        </a:spcBef>
                        <a:spcAft>
                          <a:spcPts val="0"/>
                        </a:spcAft>
                        <a:buNone/>
                      </a:pPr>
                      <a:r>
                        <a:rPr lang="en" sz="1200">
                          <a:solidFill>
                            <a:schemeClr val="dk1"/>
                          </a:solidFill>
                          <a:latin typeface="Inter"/>
                          <a:ea typeface="Inter"/>
                          <a:cs typeface="Inter"/>
                          <a:sym typeface="Inter"/>
                        </a:rPr>
                        <a:t>Facing at Court,” 17th century.</a:t>
                      </a:r>
                      <a:endParaRPr sz="1200">
                        <a:solidFill>
                          <a:schemeClr val="dk1"/>
                        </a:solidFill>
                        <a:latin typeface="Inter"/>
                        <a:ea typeface="Inter"/>
                        <a:cs typeface="Inter"/>
                        <a:sym typeface="Inter"/>
                      </a:endParaRPr>
                    </a:p>
                  </a:txBody>
                  <a:tcPr marT="91425" marB="91425" marR="91425" marL="91425">
                    <a:solidFill>
                      <a:srgbClr val="D9D9D9"/>
                    </a:solidFill>
                  </a:tcPr>
                </a:tc>
              </a:tr>
              <a:tr h="1557525">
                <a:tc>
                  <a:txBody>
                    <a:bodyPr/>
                    <a:lstStyle/>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notice in this image?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perspective of the event is portrayed?</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notice in this image?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perspective of the event is portrayed?</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223" name="Google Shape;223;p51"/>
          <p:cNvSpPr txBox="1"/>
          <p:nvPr/>
        </p:nvSpPr>
        <p:spPr>
          <a:xfrm>
            <a:off x="498850" y="7988550"/>
            <a:ext cx="6804600" cy="1234800"/>
          </a:xfrm>
          <a:prstGeom prst="rect">
            <a:avLst/>
          </a:prstGeom>
          <a:noFill/>
          <a:ln cap="flat" cmpd="sng" w="19050">
            <a:solidFill>
              <a:srgbClr val="99999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Reflection: How can visual depictions shape our understanding of the past?</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0" rtl="0" algn="l">
              <a:lnSpc>
                <a:spcPct val="100000"/>
              </a:lnSpc>
              <a:spcBef>
                <a:spcPts val="1200"/>
              </a:spcBef>
              <a:spcAft>
                <a:spcPts val="1200"/>
              </a:spcAft>
              <a:buNone/>
            </a:pPr>
            <a:r>
              <a:t/>
            </a:r>
            <a:endParaRPr b="1" sz="1000">
              <a:solidFill>
                <a:srgbClr val="E95C3D"/>
              </a:solidFill>
              <a:latin typeface="Inter"/>
              <a:ea typeface="Inter"/>
              <a:cs typeface="Inter"/>
              <a:sym typeface="Inter"/>
            </a:endParaRPr>
          </a:p>
        </p:txBody>
      </p:sp>
      <p:sp>
        <p:nvSpPr>
          <p:cNvPr id="224" name="Google Shape;224;p51"/>
          <p:cNvSpPr txBox="1"/>
          <p:nvPr/>
        </p:nvSpPr>
        <p:spPr>
          <a:xfrm>
            <a:off x="486250" y="1108000"/>
            <a:ext cx="6822000" cy="64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Using the Visual Analysis </a:t>
            </a:r>
            <a:r>
              <a:rPr lang="en" sz="1200">
                <a:solidFill>
                  <a:schemeClr val="dk1"/>
                </a:solidFill>
                <a:latin typeface="Halant"/>
                <a:ea typeface="Halant"/>
                <a:cs typeface="Halant"/>
                <a:sym typeface="Halant"/>
              </a:rPr>
              <a:t>protocol</a:t>
            </a:r>
            <a:r>
              <a:rPr lang="en" sz="1200">
                <a:solidFill>
                  <a:schemeClr val="dk1"/>
                </a:solidFill>
                <a:latin typeface="Halant"/>
                <a:ea typeface="Halant"/>
                <a:cs typeface="Halant"/>
                <a:sym typeface="Halant"/>
              </a:rPr>
              <a:t> from the prior pages, analyze these four images from the National Museum of Asian Art. Answer the two questions for each image and then write a reflection on the power of visual depictions.</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8" name="Shape 228"/>
        <p:cNvGrpSpPr/>
        <p:nvPr/>
      </p:nvGrpSpPr>
      <p:grpSpPr>
        <a:xfrm>
          <a:off x="0" y="0"/>
          <a:ext cx="0" cy="0"/>
          <a:chOff x="0" y="0"/>
          <a:chExt cx="0" cy="0"/>
        </a:xfrm>
      </p:grpSpPr>
      <p:sp>
        <p:nvSpPr>
          <p:cNvPr id="229" name="Google Shape;229;p52"/>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Great Learning for Women</a:t>
            </a:r>
            <a:endParaRPr sz="2500">
              <a:solidFill>
                <a:schemeClr val="dk1"/>
              </a:solidFill>
              <a:latin typeface="Plus Jakarta Sans Medium"/>
              <a:ea typeface="Plus Jakarta Sans Medium"/>
              <a:cs typeface="Plus Jakarta Sans Medium"/>
              <a:sym typeface="Plus Jakarta Sans Medium"/>
            </a:endParaRPr>
          </a:p>
        </p:txBody>
      </p:sp>
      <p:pic>
        <p:nvPicPr>
          <p:cNvPr id="230" name="Google Shape;230;p52"/>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31" name="Google Shape;231;p52"/>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Continuity and Change Over Time</a:t>
            </a:r>
            <a:endParaRPr sz="1300">
              <a:latin typeface="Inter"/>
              <a:ea typeface="Inter"/>
              <a:cs typeface="Inter"/>
              <a:sym typeface="Inter"/>
            </a:endParaRPr>
          </a:p>
        </p:txBody>
      </p:sp>
      <p:graphicFrame>
        <p:nvGraphicFramePr>
          <p:cNvPr id="232" name="Google Shape;232;p52"/>
          <p:cNvGraphicFramePr/>
          <p:nvPr/>
        </p:nvGraphicFramePr>
        <p:xfrm>
          <a:off x="966955" y="2155948"/>
          <a:ext cx="3000000" cy="3000000"/>
        </p:xfrm>
        <a:graphic>
          <a:graphicData uri="http://schemas.openxmlformats.org/drawingml/2006/table">
            <a:tbl>
              <a:tblPr>
                <a:noFill/>
                <a:tableStyleId>{BCDD7441-A159-4786-8EE7-4658D26BE30E}</a:tableStyleId>
              </a:tblPr>
              <a:tblGrid>
                <a:gridCol w="2560475"/>
                <a:gridCol w="3299000"/>
              </a:tblGrid>
              <a:tr h="302275">
                <a:tc gridSpan="2">
                  <a:txBody>
                    <a:bodyPr/>
                    <a:lstStyle/>
                    <a:p>
                      <a:pPr indent="0" lvl="0" marL="0" rtl="0" algn="l">
                        <a:spcBef>
                          <a:spcPts val="0"/>
                        </a:spcBef>
                        <a:spcAft>
                          <a:spcPts val="0"/>
                        </a:spcAft>
                        <a:buClr>
                          <a:srgbClr val="000000"/>
                        </a:buClr>
                        <a:buSzPts val="1200"/>
                        <a:buFont typeface="Arial"/>
                        <a:buNone/>
                      </a:pPr>
                      <a:r>
                        <a:rPr lang="en" sz="1500">
                          <a:solidFill>
                            <a:srgbClr val="000000"/>
                          </a:solidFill>
                          <a:latin typeface="Halant"/>
                          <a:ea typeface="Halant"/>
                          <a:cs typeface="Halant"/>
                          <a:sym typeface="Halant"/>
                        </a:rPr>
                        <a:t>Source: Kaibara  Ekken, </a:t>
                      </a:r>
                      <a:r>
                        <a:rPr i="1" lang="en" sz="1500">
                          <a:solidFill>
                            <a:srgbClr val="000000"/>
                          </a:solidFill>
                          <a:latin typeface="Halant"/>
                          <a:ea typeface="Halant"/>
                          <a:cs typeface="Halant"/>
                          <a:sym typeface="Halant"/>
                        </a:rPr>
                        <a:t>The Great Learning for Women  (Onna  Daigaku)</a:t>
                      </a:r>
                      <a:r>
                        <a:rPr lang="en" sz="1500">
                          <a:solidFill>
                            <a:srgbClr val="000000"/>
                          </a:solidFill>
                          <a:latin typeface="Halant"/>
                          <a:ea typeface="Halant"/>
                          <a:cs typeface="Halant"/>
                          <a:sym typeface="Halant"/>
                        </a:rPr>
                        <a:t>, 1729.</a:t>
                      </a:r>
                      <a:endParaRPr sz="15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500">
                          <a:solidFill>
                            <a:srgbClr val="000000"/>
                          </a:solidFill>
                          <a:latin typeface="Halant"/>
                          <a:ea typeface="Halant"/>
                          <a:cs typeface="Halant"/>
                          <a:sym typeface="Halant"/>
                        </a:rPr>
                        <a:t>Edited by L. CRANMER-BYNG and Dr. S. A. KAPADIA, 1905.</a:t>
                      </a:r>
                      <a:endParaRPr sz="15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5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Note: Kaibara Ekken (1630-1714) was a Japanese philosopher who was heavily influenced by Chinese Confucianism. His book on women’s conduct (the oldest known copy is from 1729) summarized many core beliefs about women’s role in feudal Japanese society.</a:t>
                      </a:r>
                      <a:endParaRPr sz="1300">
                        <a:solidFill>
                          <a:srgbClr val="000000"/>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3330775">
                <a:tc gridSpan="2">
                  <a:txBody>
                    <a:bodyPr/>
                    <a:lstStyle/>
                    <a:p>
                      <a:pPr indent="0" lvl="0" marL="0" rtl="0" algn="l">
                        <a:spcBef>
                          <a:spcPts val="0"/>
                        </a:spcBef>
                        <a:spcAft>
                          <a:spcPts val="0"/>
                        </a:spcAft>
                        <a:buClr>
                          <a:srgbClr val="000000"/>
                        </a:buClr>
                        <a:buSzPts val="1200"/>
                        <a:buFont typeface="Arial"/>
                        <a:buNone/>
                      </a:pPr>
                      <a:r>
                        <a:rPr lang="en" sz="1500">
                          <a:solidFill>
                            <a:srgbClr val="000000"/>
                          </a:solidFill>
                          <a:latin typeface="Inter"/>
                          <a:ea typeface="Inter"/>
                          <a:cs typeface="Inter"/>
                          <a:sym typeface="Inter"/>
                        </a:rPr>
                        <a:t>A WOMAN has no particular lord. She must look to her husband as her lord, and must serve him with all worship and reverence, not despising or thinking lightly of him. The great lifelong duty of a woman is obedience. In her dealings with her husband, both the expression of her countenance and style of her address should be courteous, humble, and conciliatory, never peevish and intractable, never rude and arrogant — that should be a woman's first and chiefest care. </a:t>
                      </a:r>
                      <a:endParaRPr sz="15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500">
                        <a:solidFill>
                          <a:srgbClr val="000000"/>
                        </a:solidFill>
                        <a:latin typeface="Inter"/>
                        <a:ea typeface="Inter"/>
                        <a:cs typeface="Inter"/>
                        <a:sym typeface="Inter"/>
                      </a:endParaRPr>
                    </a:p>
                    <a:p>
                      <a:pPr indent="0" lvl="0" marL="0" rtl="0" algn="l">
                        <a:spcBef>
                          <a:spcPts val="0"/>
                        </a:spcBef>
                        <a:spcAft>
                          <a:spcPts val="0"/>
                        </a:spcAft>
                        <a:buNone/>
                      </a:pPr>
                      <a:r>
                        <a:rPr lang="en" sz="1500">
                          <a:solidFill>
                            <a:srgbClr val="000000"/>
                          </a:solidFill>
                          <a:latin typeface="Inter"/>
                          <a:ea typeface="Inter"/>
                          <a:cs typeface="Inter"/>
                          <a:sym typeface="Inter"/>
                        </a:rPr>
                        <a:t>When the husband issues his instructions, the wife must never disobey them. In doubtful case she should inquire of her husband, and obediently follow his commands. If ever her husband should inquire of her, she should answer to the point — to answer in a careless fashion were a mark of rudeness. Should her husband be roused at any time to anger, she must obey him with fear and trembling, and not set herself up against him in anger and forwardness, A woman should look on her husband as if he were Heaven itself, and never weary of thinking how she may yield to her husband and thus escape celestial castigation [severe punishment].</a:t>
                      </a:r>
                      <a:endParaRPr sz="1500">
                        <a:solidFill>
                          <a:srgbClr val="000000"/>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6" name="Shape 236"/>
        <p:cNvGrpSpPr/>
        <p:nvPr/>
      </p:nvGrpSpPr>
      <p:grpSpPr>
        <a:xfrm>
          <a:off x="0" y="0"/>
          <a:ext cx="0" cy="0"/>
          <a:chOff x="0" y="0"/>
          <a:chExt cx="0" cy="0"/>
        </a:xfrm>
      </p:grpSpPr>
      <p:sp>
        <p:nvSpPr>
          <p:cNvPr id="237" name="Google Shape;237;p5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238" name="Google Shape;238;p53"/>
          <p:cNvGraphicFramePr/>
          <p:nvPr/>
        </p:nvGraphicFramePr>
        <p:xfrm>
          <a:off x="472467" y="837402"/>
          <a:ext cx="3000000" cy="3000000"/>
        </p:xfrm>
        <a:graphic>
          <a:graphicData uri="http://schemas.openxmlformats.org/drawingml/2006/table">
            <a:tbl>
              <a:tblPr>
                <a:noFill/>
                <a:tableStyleId>{BCDD7441-A159-4786-8EE7-4658D26BE30E}</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239" name="Google Shape;239;p53"/>
          <p:cNvGraphicFramePr/>
          <p:nvPr/>
        </p:nvGraphicFramePr>
        <p:xfrm>
          <a:off x="561691" y="5014467"/>
          <a:ext cx="3000000" cy="3000000"/>
        </p:xfrm>
        <a:graphic>
          <a:graphicData uri="http://schemas.openxmlformats.org/drawingml/2006/table">
            <a:tbl>
              <a:tblPr>
                <a:noFill/>
                <a:tableStyleId>{BCDD7441-A159-4786-8EE7-4658D26BE30E}</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40" name="Google Shape;240;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1" name="Google Shape;241;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2" name="Google Shape;242;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6" name="Shape 246"/>
        <p:cNvGrpSpPr/>
        <p:nvPr/>
      </p:nvGrpSpPr>
      <p:grpSpPr>
        <a:xfrm>
          <a:off x="0" y="0"/>
          <a:ext cx="0" cy="0"/>
          <a:chOff x="0" y="0"/>
          <a:chExt cx="0" cy="0"/>
        </a:xfrm>
      </p:grpSpPr>
      <p:sp>
        <p:nvSpPr>
          <p:cNvPr id="247" name="Google Shape;247;p5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48" name="Google Shape;248;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9" name="Google Shape;249;p5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50" name="Google Shape;250;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1" name="Google Shape;251;p54"/>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52" name="Google Shape;252;p54"/>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53" name="Google Shape;253;p54"/>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54" name="Google Shape;254;p54"/>
          <p:cNvGraphicFramePr/>
          <p:nvPr/>
        </p:nvGraphicFramePr>
        <p:xfrm>
          <a:off x="503824" y="3910029"/>
          <a:ext cx="3000000" cy="3000000"/>
        </p:xfrm>
        <a:graphic>
          <a:graphicData uri="http://schemas.openxmlformats.org/drawingml/2006/table">
            <a:tbl>
              <a:tblPr>
                <a:noFill/>
                <a:tableStyleId>{BCDD7441-A159-4786-8EE7-4658D26BE30E}</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55" name="Google Shape;255;p54"/>
          <p:cNvGraphicFramePr/>
          <p:nvPr/>
        </p:nvGraphicFramePr>
        <p:xfrm>
          <a:off x="503824" y="6474548"/>
          <a:ext cx="3000000" cy="3000000"/>
        </p:xfrm>
        <a:graphic>
          <a:graphicData uri="http://schemas.openxmlformats.org/drawingml/2006/table">
            <a:tbl>
              <a:tblPr>
                <a:noFill/>
                <a:tableStyleId>{BCDD7441-A159-4786-8EE7-4658D26BE30E}</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56" name="Google Shape;256;p54"/>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57" name="Google Shape;257;p54"/>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58" name="Google Shape;258;p54"/>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59" name="Google Shape;259;p54"/>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60" name="Google Shape;260;p54"/>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choose two images to be compared  below. Then identify three ways that they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61" name="Google Shape;261;p54"/>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5" name="Shape 265"/>
        <p:cNvGrpSpPr/>
        <p:nvPr/>
      </p:nvGrpSpPr>
      <p:grpSpPr>
        <a:xfrm>
          <a:off x="0" y="0"/>
          <a:ext cx="0" cy="0"/>
          <a:chOff x="0" y="0"/>
          <a:chExt cx="0" cy="0"/>
        </a:xfrm>
      </p:grpSpPr>
      <p:sp>
        <p:nvSpPr>
          <p:cNvPr id="266" name="Google Shape;266;p5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Visual Analysis Support (Exemplar)</a:t>
            </a:r>
            <a:endParaRPr sz="1900">
              <a:solidFill>
                <a:schemeClr val="dk1"/>
              </a:solidFill>
              <a:latin typeface="Halant"/>
              <a:ea typeface="Halant"/>
              <a:cs typeface="Halant"/>
              <a:sym typeface="Halant"/>
            </a:endParaRPr>
          </a:p>
        </p:txBody>
      </p:sp>
      <p:pic>
        <p:nvPicPr>
          <p:cNvPr id="267" name="Google Shape;267;p5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8" name="Google Shape;268;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9" name="Google Shape;269;p55"/>
          <p:cNvSpPr txBox="1"/>
          <p:nvPr/>
        </p:nvSpPr>
        <p:spPr>
          <a:xfrm>
            <a:off x="730950" y="802700"/>
            <a:ext cx="6310500" cy="15369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Being able to analyze visual images—like paintings, photographs, political cartoons, and posters—is an important skill for understanding history. These images are more than just art; they are historical evidence created during or about a specific time. They help us see what people valued, feared, or believed, and they often show details that words alone can’t capture.</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Halant"/>
                <a:ea typeface="Halant"/>
                <a:cs typeface="Halant"/>
                <a:sym typeface="Halant"/>
              </a:rPr>
              <a:t>Learning to "read" an image helps us think critically, ask good questions, and make connections between the past and the present. Just like a primary source document, a historical image tells a story—if you know how to look closely!</a:t>
            </a:r>
            <a:endParaRPr i="1" sz="1200">
              <a:solidFill>
                <a:schemeClr val="dk1"/>
              </a:solidFill>
              <a:latin typeface="Halant"/>
              <a:ea typeface="Halant"/>
              <a:cs typeface="Halant"/>
              <a:sym typeface="Halant"/>
            </a:endParaRPr>
          </a:p>
        </p:txBody>
      </p:sp>
      <p:sp>
        <p:nvSpPr>
          <p:cNvPr id="270" name="Google Shape;270;p55"/>
          <p:cNvSpPr/>
          <p:nvPr/>
        </p:nvSpPr>
        <p:spPr>
          <a:xfrm>
            <a:off x="779025" y="2481075"/>
            <a:ext cx="3564600" cy="2700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1" name="Google Shape;271;p55"/>
          <p:cNvSpPr txBox="1"/>
          <p:nvPr/>
        </p:nvSpPr>
        <p:spPr>
          <a:xfrm>
            <a:off x="791200" y="4300575"/>
            <a:ext cx="34824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Source: Toyohara Chikanobu, “Tomoe Gozen wields a naginata on horseback with Uchida Ieyoshi and Hatakeyama no Shigetada,” 1899. Public Domain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Note: Tomoe Gozen was a female samurai in the 12th century.</a:t>
            </a:r>
            <a:endParaRPr sz="800">
              <a:solidFill>
                <a:schemeClr val="dk1"/>
              </a:solidFill>
              <a:latin typeface="Inter"/>
              <a:ea typeface="Inter"/>
              <a:cs typeface="Inter"/>
              <a:sym typeface="Inter"/>
            </a:endParaRPr>
          </a:p>
        </p:txBody>
      </p:sp>
      <p:sp>
        <p:nvSpPr>
          <p:cNvPr id="272" name="Google Shape;272;p55"/>
          <p:cNvSpPr txBox="1"/>
          <p:nvPr/>
        </p:nvSpPr>
        <p:spPr>
          <a:xfrm>
            <a:off x="4481000" y="2401600"/>
            <a:ext cx="2560500" cy="250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1 - Brainstorm: Read the source information and list what you know.</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b="1" lang="en" sz="1200" u="sng">
                <a:solidFill>
                  <a:srgbClr val="E95C3D"/>
                </a:solidFill>
                <a:latin typeface="Inter"/>
                <a:ea typeface="Inter"/>
                <a:cs typeface="Inter"/>
                <a:sym typeface="Inter"/>
              </a:rPr>
              <a:t>Samurai were Japanese warriors</a:t>
            </a:r>
            <a:endParaRPr b="1" sz="1200" u="sng">
              <a:solidFill>
                <a:srgbClr val="E95C3D"/>
              </a:solidFill>
              <a:latin typeface="Inter"/>
              <a:ea typeface="Inter"/>
              <a:cs typeface="Inter"/>
              <a:sym typeface="Inter"/>
            </a:endParaRPr>
          </a:p>
          <a:p>
            <a:pPr indent="-304800" lvl="0" marL="457200" rtl="0" algn="l">
              <a:lnSpc>
                <a:spcPct val="100000"/>
              </a:lnSpc>
              <a:spcBef>
                <a:spcPts val="1000"/>
              </a:spcBef>
              <a:spcAft>
                <a:spcPts val="0"/>
              </a:spcAft>
              <a:buClr>
                <a:schemeClr val="dk1"/>
              </a:buClr>
              <a:buSzPts val="1200"/>
              <a:buFont typeface="Inter"/>
              <a:buAutoNum type="arabicPeriod"/>
            </a:pPr>
            <a:r>
              <a:rPr b="1" lang="en" sz="1200" u="sng">
                <a:solidFill>
                  <a:srgbClr val="E95C3D"/>
                </a:solidFill>
                <a:latin typeface="Inter"/>
                <a:ea typeface="Inter"/>
                <a:cs typeface="Inter"/>
                <a:sym typeface="Inter"/>
              </a:rPr>
              <a:t>Women usually were not seen as warriors</a:t>
            </a:r>
            <a:endParaRPr b="1" sz="1200" u="sng">
              <a:solidFill>
                <a:srgbClr val="E95C3D"/>
              </a:solidFill>
              <a:latin typeface="Inter"/>
              <a:ea typeface="Inter"/>
              <a:cs typeface="Inter"/>
              <a:sym typeface="Inter"/>
            </a:endParaRPr>
          </a:p>
          <a:p>
            <a:pPr indent="-304800" lvl="0" marL="457200" rtl="0" algn="l">
              <a:lnSpc>
                <a:spcPct val="100000"/>
              </a:lnSpc>
              <a:spcBef>
                <a:spcPts val="1000"/>
              </a:spcBef>
              <a:spcAft>
                <a:spcPts val="0"/>
              </a:spcAft>
              <a:buClr>
                <a:schemeClr val="dk1"/>
              </a:buClr>
              <a:buSzPts val="1200"/>
              <a:buFont typeface="Inter"/>
              <a:buAutoNum type="arabicPeriod"/>
            </a:pPr>
            <a:r>
              <a:rPr b="1" lang="en" sz="1200" u="sng">
                <a:solidFill>
                  <a:srgbClr val="E95C3D"/>
                </a:solidFill>
                <a:latin typeface="Inter"/>
                <a:ea typeface="Inter"/>
                <a:cs typeface="Inter"/>
                <a:sym typeface="Inter"/>
              </a:rPr>
              <a:t>In the 12th century, Japan was isolated</a:t>
            </a:r>
            <a:endParaRPr b="1" sz="1200" u="sng">
              <a:solidFill>
                <a:srgbClr val="E95C3D"/>
              </a:solidFill>
              <a:latin typeface="Inter"/>
              <a:ea typeface="Inter"/>
              <a:cs typeface="Inter"/>
              <a:sym typeface="Inter"/>
            </a:endParaRPr>
          </a:p>
          <a:p>
            <a:pPr indent="-304800" lvl="0" marL="457200" rtl="0" algn="l">
              <a:spcBef>
                <a:spcPts val="1000"/>
              </a:spcBef>
              <a:spcAft>
                <a:spcPts val="1000"/>
              </a:spcAft>
              <a:buClr>
                <a:schemeClr val="dk1"/>
              </a:buClr>
              <a:buSzPts val="1200"/>
              <a:buFont typeface="Inter"/>
              <a:buAutoNum type="arabicPeriod"/>
            </a:pPr>
            <a:r>
              <a:rPr b="1" lang="en" sz="1200" u="sng">
                <a:solidFill>
                  <a:srgbClr val="E95C3D"/>
                </a:solidFill>
                <a:latin typeface="Inter"/>
                <a:ea typeface="Inter"/>
                <a:cs typeface="Inter"/>
                <a:sym typeface="Inter"/>
              </a:rPr>
              <a:t>Horses were used in battle</a:t>
            </a:r>
            <a:endParaRPr b="1" sz="1200" u="sng">
              <a:solidFill>
                <a:srgbClr val="E95C3D"/>
              </a:solidFill>
              <a:latin typeface="Inter"/>
              <a:ea typeface="Inter"/>
              <a:cs typeface="Inter"/>
              <a:sym typeface="Inter"/>
            </a:endParaRPr>
          </a:p>
        </p:txBody>
      </p:sp>
      <p:sp>
        <p:nvSpPr>
          <p:cNvPr id="273" name="Google Shape;273;p55"/>
          <p:cNvSpPr txBox="1"/>
          <p:nvPr/>
        </p:nvSpPr>
        <p:spPr>
          <a:xfrm>
            <a:off x="469050" y="5181600"/>
            <a:ext cx="6834300" cy="369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1200"/>
              </a:spcAft>
              <a:buNone/>
            </a:pPr>
            <a:r>
              <a:rPr i="1" lang="en" sz="1200">
                <a:solidFill>
                  <a:schemeClr val="dk1"/>
                </a:solidFill>
                <a:latin typeface="Inter"/>
                <a:ea typeface="Inter"/>
                <a:cs typeface="Inter"/>
                <a:sym typeface="Inter"/>
              </a:rPr>
              <a:t>Questions to consider when making observations and inferences:</a:t>
            </a:r>
            <a:endParaRPr sz="1200">
              <a:solidFill>
                <a:schemeClr val="dk1"/>
              </a:solidFill>
              <a:latin typeface="Inter"/>
              <a:ea typeface="Inter"/>
              <a:cs typeface="Inter"/>
              <a:sym typeface="Inter"/>
            </a:endParaRPr>
          </a:p>
        </p:txBody>
      </p:sp>
      <p:graphicFrame>
        <p:nvGraphicFramePr>
          <p:cNvPr id="274" name="Google Shape;274;p55"/>
          <p:cNvGraphicFramePr/>
          <p:nvPr/>
        </p:nvGraphicFramePr>
        <p:xfrm>
          <a:off x="381550" y="5591675"/>
          <a:ext cx="3000000" cy="3000000"/>
        </p:xfrm>
        <a:graphic>
          <a:graphicData uri="http://schemas.openxmlformats.org/drawingml/2006/table">
            <a:tbl>
              <a:tblPr>
                <a:noFill/>
                <a:tableStyleId>{BCDD7441-A159-4786-8EE7-4658D26BE30E}</a:tableStyleId>
              </a:tblPr>
              <a:tblGrid>
                <a:gridCol w="3546500"/>
                <a:gridCol w="3546500"/>
              </a:tblGrid>
              <a:tr h="1710625">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Identifying what is explicitly shown</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physical setting?</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are the elements arranged?</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Are there any words present? What do they identify?</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Who are the people? Are they representing a specific person or a larger group?</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objects or items do you notice?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colors, textures, or patterns stand out?</a:t>
                      </a:r>
                      <a:endParaRPr sz="1000">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Noticing patterns, making basic connections</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Do color schemes or use of light and shadows convey meaning? (light = good, dark = evil)</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Are there any obvious or hidden symbols? (e.g., stars and stripes, Uncle Sam, broken chains)</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mood or tone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Are the people or items shown in realistic or exaggerated ways? Why?</a:t>
                      </a:r>
                      <a:endParaRPr b="1" sz="10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r h="1710625">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Analyzing purpose, audience, and perspective</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Who is the author and/or audience? How does this impact the message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purpose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message do the symbols convey?</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Why did the artist include specific elements?</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Is there anything missing from the image? How does that impact its meaning?</a:t>
                      </a:r>
                      <a:endParaRPr b="1" sz="10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Contextualizing and developing interpretations</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historical context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the artist’s message relate to the political, social, or cultural issues of the time?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might different people at the time have interpreted this image differently?</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this image compare to another source from the same time period?</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questions does this image raise that we could investigate further using other sources?</a:t>
                      </a:r>
                      <a:endParaRPr b="1" sz="10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bl>
          </a:graphicData>
        </a:graphic>
      </p:graphicFrame>
      <p:sp>
        <p:nvSpPr>
          <p:cNvPr id="275" name="Google Shape;275;p55"/>
          <p:cNvSpPr txBox="1"/>
          <p:nvPr/>
        </p:nvSpPr>
        <p:spPr>
          <a:xfrm>
            <a:off x="670050" y="5016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76" name="Google Shape;276;p55"/>
          <p:cNvPicPr preferRelativeResize="0"/>
          <p:nvPr/>
        </p:nvPicPr>
        <p:blipFill>
          <a:blip r:embed="rId4">
            <a:alphaModFix/>
          </a:blip>
          <a:stretch>
            <a:fillRect/>
          </a:stretch>
        </p:blipFill>
        <p:spPr>
          <a:xfrm>
            <a:off x="812725" y="2557276"/>
            <a:ext cx="3482252" cy="17541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0" name="Shape 280"/>
        <p:cNvGrpSpPr/>
        <p:nvPr/>
      </p:nvGrpSpPr>
      <p:grpSpPr>
        <a:xfrm>
          <a:off x="0" y="0"/>
          <a:ext cx="0" cy="0"/>
          <a:chOff x="0" y="0"/>
          <a:chExt cx="0" cy="0"/>
        </a:xfrm>
      </p:grpSpPr>
      <p:sp>
        <p:nvSpPr>
          <p:cNvPr id="281" name="Google Shape;281;p5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Visual Analysis Support (Exemplar)</a:t>
            </a:r>
            <a:endParaRPr sz="1900">
              <a:solidFill>
                <a:schemeClr val="dk1"/>
              </a:solidFill>
              <a:latin typeface="Halant"/>
              <a:ea typeface="Halant"/>
              <a:cs typeface="Halant"/>
              <a:sym typeface="Halant"/>
            </a:endParaRPr>
          </a:p>
        </p:txBody>
      </p:sp>
      <p:pic>
        <p:nvPicPr>
          <p:cNvPr id="282" name="Google Shape;282;p5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3" name="Google Shape;283;p5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4" name="Google Shape;284;p56"/>
          <p:cNvSpPr/>
          <p:nvPr/>
        </p:nvSpPr>
        <p:spPr>
          <a:xfrm>
            <a:off x="338425" y="586400"/>
            <a:ext cx="7096800" cy="3869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5" name="Google Shape;285;p56"/>
          <p:cNvSpPr txBox="1"/>
          <p:nvPr/>
        </p:nvSpPr>
        <p:spPr>
          <a:xfrm>
            <a:off x="469050" y="4459000"/>
            <a:ext cx="6834300" cy="250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2 - Find the most prominent element in the image. Describe your observation, then connect with your prior knowledge, and finally infer what the artist is hoping to convey.</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Step 3- Separate the image into quadrants in order to take note of even minor elements the artist included and make notes of elements and messages in each section.</a:t>
            </a:r>
            <a:endParaRPr b="1" sz="1200">
              <a:solidFill>
                <a:schemeClr val="dk1"/>
              </a:solidFill>
              <a:latin typeface="Inter"/>
              <a:ea typeface="Inter"/>
              <a:cs typeface="Inter"/>
              <a:sym typeface="Inter"/>
            </a:endParaRPr>
          </a:p>
        </p:txBody>
      </p:sp>
      <p:sp>
        <p:nvSpPr>
          <p:cNvPr id="286" name="Google Shape;286;p56"/>
          <p:cNvSpPr txBox="1"/>
          <p:nvPr/>
        </p:nvSpPr>
        <p:spPr>
          <a:xfrm>
            <a:off x="587125" y="4095025"/>
            <a:ext cx="65994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chemeClr val="dk1"/>
                </a:solidFill>
                <a:latin typeface="Inter"/>
                <a:ea typeface="Inter"/>
                <a:cs typeface="Inter"/>
                <a:sym typeface="Inter"/>
              </a:rPr>
              <a:t>Source: Toyohara Chikanobu, “Tomoe Gozen wields a naginata on horseback with Uchida Ieyoshi and Hatakeyama no Shigetada,” 1899. Public Domain</a:t>
            </a:r>
            <a:endParaRPr sz="1000">
              <a:solidFill>
                <a:schemeClr val="dk1"/>
              </a:solidFill>
              <a:latin typeface="Inter"/>
              <a:ea typeface="Inter"/>
              <a:cs typeface="Inter"/>
              <a:sym typeface="Inter"/>
            </a:endParaRPr>
          </a:p>
        </p:txBody>
      </p:sp>
      <p:graphicFrame>
        <p:nvGraphicFramePr>
          <p:cNvPr id="287" name="Google Shape;287;p56"/>
          <p:cNvGraphicFramePr/>
          <p:nvPr/>
        </p:nvGraphicFramePr>
        <p:xfrm>
          <a:off x="701250" y="5029200"/>
          <a:ext cx="3000000" cy="3000000"/>
        </p:xfrm>
        <a:graphic>
          <a:graphicData uri="http://schemas.openxmlformats.org/drawingml/2006/table">
            <a:tbl>
              <a:tblPr>
                <a:noFill/>
                <a:tableStyleId>{BCDD7441-A159-4786-8EE7-4658D26BE30E}</a:tableStyleId>
              </a:tblPr>
              <a:tblGrid>
                <a:gridCol w="2161750"/>
                <a:gridCol w="2161750"/>
                <a:gridCol w="2161750"/>
              </a:tblGrid>
              <a:tr h="381000">
                <a:tc>
                  <a:txBody>
                    <a:bodyPr/>
                    <a:lstStyle/>
                    <a:p>
                      <a:pPr indent="0" lvl="0" marL="0" rtl="0" algn="ctr">
                        <a:spcBef>
                          <a:spcPts val="0"/>
                        </a:spcBef>
                        <a:spcAft>
                          <a:spcPts val="0"/>
                        </a:spcAft>
                        <a:buNone/>
                      </a:pPr>
                      <a:r>
                        <a:rPr b="1" lang="en" sz="1200">
                          <a:latin typeface="Inter"/>
                          <a:ea typeface="Inter"/>
                          <a:cs typeface="Inter"/>
                          <a:sym typeface="Inter"/>
                        </a:rPr>
                        <a:t>Observe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Connect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Infer</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female warrior on horseback is striking down a male samurai. She wears elaborate armor. Red and black dominate the color scheme, adding intensity.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Female warriors like her were rare, and her image challenges typical gender roles in feudal Japan.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artist is emphasizing female strength and valor. By placing Tomoe Gozen as the central, active figure, the image challenges assumptions about women’s passivity.</a:t>
                      </a:r>
                      <a:endParaRPr b="1" sz="1200">
                        <a:solidFill>
                          <a:srgbClr val="E95C3D"/>
                        </a:solidFill>
                        <a:latin typeface="Inter"/>
                        <a:ea typeface="Inter"/>
                        <a:cs typeface="Inter"/>
                        <a:sym typeface="Inter"/>
                      </a:endParaRPr>
                    </a:p>
                  </a:txBody>
                  <a:tcPr marT="91425" marB="91425" marR="91425" marL="91425"/>
                </a:tc>
              </a:tr>
            </a:tbl>
          </a:graphicData>
        </a:graphic>
      </p:graphicFrame>
      <p:graphicFrame>
        <p:nvGraphicFramePr>
          <p:cNvPr id="288" name="Google Shape;288;p56"/>
          <p:cNvGraphicFramePr/>
          <p:nvPr/>
        </p:nvGraphicFramePr>
        <p:xfrm>
          <a:off x="701250" y="7391400"/>
          <a:ext cx="3000000" cy="3000000"/>
        </p:xfrm>
        <a:graphic>
          <a:graphicData uri="http://schemas.openxmlformats.org/drawingml/2006/table">
            <a:tbl>
              <a:tblPr>
                <a:noFill/>
                <a:tableStyleId>{BCDD7441-A159-4786-8EE7-4658D26BE30E}</a:tableStyleId>
              </a:tblPr>
              <a:tblGrid>
                <a:gridCol w="3242625"/>
                <a:gridCol w="3242625"/>
              </a:tblGrid>
              <a:tr h="381000">
                <a:tc>
                  <a:txBody>
                    <a:bodyPr/>
                    <a:lstStyle/>
                    <a:p>
                      <a:pPr indent="0" lvl="0" marL="0" rtl="0" algn="l">
                        <a:spcBef>
                          <a:spcPts val="0"/>
                        </a:spcBef>
                        <a:spcAft>
                          <a:spcPts val="0"/>
                        </a:spcAft>
                        <a:buNone/>
                      </a:pPr>
                      <a:r>
                        <a:rPr lang="en" sz="1200">
                          <a:latin typeface="Inter"/>
                          <a:ea typeface="Inter"/>
                          <a:cs typeface="Inter"/>
                          <a:sym typeface="Inter"/>
                        </a:rPr>
                        <a:t>Top Left</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tree with scattered red arrows falling from above; possibly representing chaos or danger raining down.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r">
                        <a:spcBef>
                          <a:spcPts val="0"/>
                        </a:spcBef>
                        <a:spcAft>
                          <a:spcPts val="0"/>
                        </a:spcAft>
                        <a:buNone/>
                      </a:pPr>
                      <a:r>
                        <a:rPr lang="en" sz="1200">
                          <a:latin typeface="Inter"/>
                          <a:ea typeface="Inter"/>
                          <a:cs typeface="Inter"/>
                          <a:sym typeface="Inter"/>
                        </a:rPr>
                        <a:t>Top Right</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Banners, calligraphy, and other figures; suggests structure, storytelling, or possibly military command.</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male warrior recoiling in defeat, with his armor and limbs flailing—emphasizes Tomoe’s dominance.</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Bottom Left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Another mounted figure in armor, facing the same direction as Tomoe; symbolizing that she is not alone.</a:t>
                      </a:r>
                      <a:endParaRPr b="1" sz="1200">
                        <a:solidFill>
                          <a:srgbClr val="E95C3D"/>
                        </a:solidFill>
                        <a:latin typeface="Inter"/>
                        <a:ea typeface="Inter"/>
                        <a:cs typeface="Inter"/>
                        <a:sym typeface="Inter"/>
                      </a:endParaRPr>
                    </a:p>
                    <a:p>
                      <a:pPr indent="0" lvl="0" marL="0" rtl="0" algn="r">
                        <a:spcBef>
                          <a:spcPts val="0"/>
                        </a:spcBef>
                        <a:spcAft>
                          <a:spcPts val="0"/>
                        </a:spcAft>
                        <a:buNone/>
                      </a:pPr>
                      <a:r>
                        <a:rPr lang="en" sz="1200">
                          <a:latin typeface="Inter"/>
                          <a:ea typeface="Inter"/>
                          <a:cs typeface="Inter"/>
                          <a:sym typeface="Inter"/>
                        </a:rPr>
                        <a:t>Bottom Right</a:t>
                      </a:r>
                      <a:endParaRPr sz="1200">
                        <a:latin typeface="Inter"/>
                        <a:ea typeface="Inter"/>
                        <a:cs typeface="Inter"/>
                        <a:sym typeface="Inter"/>
                      </a:endParaRPr>
                    </a:p>
                  </a:txBody>
                  <a:tcPr marT="91425" marB="91425" marR="91425" marL="91425"/>
                </a:tc>
              </a:tr>
            </a:tbl>
          </a:graphicData>
        </a:graphic>
      </p:graphicFrame>
      <p:pic>
        <p:nvPicPr>
          <p:cNvPr id="289" name="Google Shape;289;p56"/>
          <p:cNvPicPr preferRelativeResize="0"/>
          <p:nvPr/>
        </p:nvPicPr>
        <p:blipFill>
          <a:blip r:embed="rId4">
            <a:alphaModFix/>
          </a:blip>
          <a:stretch>
            <a:fillRect/>
          </a:stretch>
        </p:blipFill>
        <p:spPr>
          <a:xfrm>
            <a:off x="469050" y="652275"/>
            <a:ext cx="6834300" cy="344275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3" name="Shape 293"/>
        <p:cNvGrpSpPr/>
        <p:nvPr/>
      </p:nvGrpSpPr>
      <p:grpSpPr>
        <a:xfrm>
          <a:off x="0" y="0"/>
          <a:ext cx="0" cy="0"/>
          <a:chOff x="0" y="0"/>
          <a:chExt cx="0" cy="0"/>
        </a:xfrm>
      </p:grpSpPr>
      <p:sp>
        <p:nvSpPr>
          <p:cNvPr id="294" name="Google Shape;294;p5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Comparison: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Women in Feudal Japan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95" name="Google Shape;295;p5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296" name="Google Shape;296;p5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97" name="Google Shape;297;p57"/>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298" name="Google Shape;298;p5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99" name="Google Shape;299;p57"/>
          <p:cNvGraphicFramePr/>
          <p:nvPr/>
        </p:nvGraphicFramePr>
        <p:xfrm>
          <a:off x="477675" y="1971900"/>
          <a:ext cx="3000000" cy="3000000"/>
        </p:xfrm>
        <a:graphic>
          <a:graphicData uri="http://schemas.openxmlformats.org/drawingml/2006/table">
            <a:tbl>
              <a:tblPr>
                <a:noFill/>
                <a:tableStyleId>{BCDD7441-A159-4786-8EE7-4658D26BE30E}</a:tableStyleId>
              </a:tblPr>
              <a:tblGrid>
                <a:gridCol w="3417150"/>
                <a:gridCol w="3417150"/>
              </a:tblGrid>
              <a:tr h="346100">
                <a:tc>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Image 1:</a:t>
                      </a:r>
                      <a:r>
                        <a:rPr lang="en" sz="1200">
                          <a:latin typeface="Inter"/>
                          <a:ea typeface="Inter"/>
                          <a:cs typeface="Inter"/>
                          <a:sym typeface="Inter"/>
                        </a:rPr>
                        <a:t> </a:t>
                      </a:r>
                      <a:r>
                        <a:rPr lang="en" sz="1200">
                          <a:solidFill>
                            <a:schemeClr val="dk1"/>
                          </a:solidFill>
                          <a:latin typeface="Inter"/>
                          <a:ea typeface="Inter"/>
                          <a:cs typeface="Inter"/>
                          <a:sym typeface="Inter"/>
                        </a:rPr>
                        <a:t>Gakutei Harunobu, “Woman at a Writing Table,” ca. 1815 to 1840.</a:t>
                      </a:r>
                      <a:endParaRPr sz="1200">
                        <a:latin typeface="Inter"/>
                        <a:ea typeface="Inter"/>
                        <a:cs typeface="Inter"/>
                        <a:sym typeface="Inter"/>
                      </a:endParaRPr>
                    </a:p>
                  </a:txBody>
                  <a:tcPr marT="91425" marB="91425" marR="91425" marL="91425">
                    <a:solidFill>
                      <a:srgbClr val="D9D9D9"/>
                    </a:solidFill>
                  </a:tcPr>
                </a:tc>
                <a:tc>
                  <a:txBody>
                    <a:bodyPr/>
                    <a:lstStyle/>
                    <a:p>
                      <a:pPr indent="-228600" lvl="0" marL="228600" rtl="0" algn="l">
                        <a:spcBef>
                          <a:spcPts val="0"/>
                        </a:spcBef>
                        <a:spcAft>
                          <a:spcPts val="0"/>
                        </a:spcAft>
                        <a:buNone/>
                      </a:pPr>
                      <a:r>
                        <a:rPr lang="en" sz="1200" u="sng">
                          <a:solidFill>
                            <a:schemeClr val="hlink"/>
                          </a:solidFill>
                          <a:latin typeface="Inter"/>
                          <a:ea typeface="Inter"/>
                          <a:cs typeface="Inter"/>
                          <a:sym typeface="Inter"/>
                          <a:hlinkClick r:id="rId6"/>
                        </a:rPr>
                        <a:t>Image 2:</a:t>
                      </a:r>
                      <a:r>
                        <a:rPr lang="en" sz="1200">
                          <a:solidFill>
                            <a:schemeClr val="dk1"/>
                          </a:solidFill>
                          <a:latin typeface="Inter"/>
                          <a:ea typeface="Inter"/>
                          <a:cs typeface="Inter"/>
                          <a:sym typeface="Inter"/>
                        </a:rPr>
                        <a:t> Rekisentei Eiri, “Women Beating</a:t>
                      </a:r>
                      <a:endParaRPr sz="1200">
                        <a:solidFill>
                          <a:schemeClr val="dk1"/>
                        </a:solidFill>
                        <a:latin typeface="Inter"/>
                        <a:ea typeface="Inter"/>
                        <a:cs typeface="Inter"/>
                        <a:sym typeface="Inter"/>
                      </a:endParaRPr>
                    </a:p>
                    <a:p>
                      <a:pPr indent="-228600" lvl="0" marL="228600" rtl="0" algn="l">
                        <a:spcBef>
                          <a:spcPts val="0"/>
                        </a:spcBef>
                        <a:spcAft>
                          <a:spcPts val="0"/>
                        </a:spcAft>
                        <a:buNone/>
                      </a:pPr>
                      <a:r>
                        <a:rPr lang="en" sz="1200">
                          <a:solidFill>
                            <a:schemeClr val="dk1"/>
                          </a:solidFill>
                          <a:latin typeface="Inter"/>
                          <a:ea typeface="Inter"/>
                          <a:cs typeface="Inter"/>
                          <a:sym typeface="Inter"/>
                        </a:rPr>
                        <a:t>Clothes,” late 18th century.</a:t>
                      </a:r>
                      <a:endParaRPr sz="1200">
                        <a:solidFill>
                          <a:schemeClr val="dk1"/>
                        </a:solidFill>
                        <a:latin typeface="Inter"/>
                        <a:ea typeface="Inter"/>
                        <a:cs typeface="Inter"/>
                        <a:sym typeface="Inter"/>
                      </a:endParaRPr>
                    </a:p>
                  </a:txBody>
                  <a:tcPr marT="91425" marB="91425" marR="91425" marL="91425">
                    <a:solidFill>
                      <a:srgbClr val="D9D9D9"/>
                    </a:solidFill>
                  </a:tcPr>
                </a:tc>
              </a:tr>
              <a:tr h="1461400">
                <a:tc>
                  <a:txBody>
                    <a:bodyPr/>
                    <a:lstStyle/>
                    <a:p>
                      <a:pPr indent="-292100" lvl="0" marL="457200" rtl="0" algn="l">
                        <a:spcBef>
                          <a:spcPts val="0"/>
                        </a:spcBef>
                        <a:spcAft>
                          <a:spcPts val="0"/>
                        </a:spcAft>
                        <a:buSzPts val="1000"/>
                        <a:buFont typeface="Inter"/>
                        <a:buAutoNum type="arabicPeriod"/>
                      </a:pPr>
                      <a:r>
                        <a:rPr lang="en" sz="1000">
                          <a:latin typeface="Inter"/>
                          <a:ea typeface="Inter"/>
                          <a:cs typeface="Inter"/>
                          <a:sym typeface="Inter"/>
                        </a:rPr>
                        <a:t>What do you notice in this image?</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notice a woman dressed in a very detailed and colorful kimono, sitting indoors with writing materials in front of her. She appears calm and focused, possibly reading or writing a letter. There’s also a decorated screen in the background and some Japanese writing on the wall.</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292100" lvl="0" marL="457200" rtl="0" algn="l">
                        <a:spcBef>
                          <a:spcPts val="0"/>
                        </a:spcBef>
                        <a:spcAft>
                          <a:spcPts val="0"/>
                        </a:spcAft>
                        <a:buSzPts val="1000"/>
                        <a:buFont typeface="Inter"/>
                        <a:buAutoNum type="arabicPeriod"/>
                      </a:pPr>
                      <a:r>
                        <a:rPr lang="en" sz="1000">
                          <a:latin typeface="Inter"/>
                          <a:ea typeface="Inter"/>
                          <a:cs typeface="Inter"/>
                          <a:sym typeface="Inter"/>
                        </a:rPr>
                        <a:t>What perspective of women is portrayed?</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This image shows a woman as graceful, educated, and refined. It suggests that women were involved in artistic or literary activities, and that beauty, elegance, and quiet intelligence were valued traits in women during this time period.</a:t>
                      </a:r>
                      <a:endParaRPr b="1" sz="1000">
                        <a:solidFill>
                          <a:srgbClr val="E95C3D"/>
                        </a:solidFill>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notice in this image?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notice two women outside in a peaceful natural setting with mountains, trees, and pink clouds. One woman is seated using a tool for laundry and the other stands behind her, gazing into the distance. Their clothing is traditional and detailed, and they seem to be working or taking a break.</a:t>
                      </a:r>
                      <a:endParaRPr b="1" sz="10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perspective of the event is portrayed?</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This image shows women as connected to both nature and labor. It portrays them as calm, hardworking, and a part of everyday rural life. The peaceful scene suggests that women’s work is important and valued in society.</a:t>
                      </a:r>
                      <a:endParaRPr b="1" sz="1000">
                        <a:solidFill>
                          <a:srgbClr val="E95C3D"/>
                        </a:solidFill>
                        <a:latin typeface="Inter"/>
                        <a:ea typeface="Inter"/>
                        <a:cs typeface="Inter"/>
                        <a:sym typeface="Inter"/>
                      </a:endParaRPr>
                    </a:p>
                  </a:txBody>
                  <a:tcPr marT="91425" marB="91425" marR="91425" marL="91425"/>
                </a:tc>
              </a:tr>
              <a:tr h="461475">
                <a:tc>
                  <a:txBody>
                    <a:bodyPr/>
                    <a:lstStyle/>
                    <a:p>
                      <a:pPr indent="-228600" lvl="0" marL="228600" rtl="0" algn="l">
                        <a:spcBef>
                          <a:spcPts val="0"/>
                        </a:spcBef>
                        <a:spcAft>
                          <a:spcPts val="0"/>
                        </a:spcAft>
                        <a:buNone/>
                      </a:pPr>
                      <a:r>
                        <a:rPr lang="en" sz="1200" u="sng">
                          <a:solidFill>
                            <a:schemeClr val="hlink"/>
                          </a:solidFill>
                          <a:latin typeface="Inter"/>
                          <a:ea typeface="Inter"/>
                          <a:cs typeface="Inter"/>
                          <a:sym typeface="Inter"/>
                          <a:hlinkClick r:id="rId7"/>
                        </a:rPr>
                        <a:t>Image 3:</a:t>
                      </a:r>
                      <a:r>
                        <a:rPr lang="en" sz="1200">
                          <a:solidFill>
                            <a:schemeClr val="dk1"/>
                          </a:solidFill>
                          <a:latin typeface="Inter"/>
                          <a:ea typeface="Inter"/>
                          <a:cs typeface="Inter"/>
                          <a:sym typeface="Inter"/>
                        </a:rPr>
                        <a:t> Katsukawa Shunsho, “Women</a:t>
                      </a:r>
                      <a:endParaRPr sz="1200">
                        <a:solidFill>
                          <a:schemeClr val="dk1"/>
                        </a:solidFill>
                        <a:latin typeface="Inter"/>
                        <a:ea typeface="Inter"/>
                        <a:cs typeface="Inter"/>
                        <a:sym typeface="Inter"/>
                      </a:endParaRPr>
                    </a:p>
                    <a:p>
                      <a:pPr indent="-228600" lvl="0" marL="228600" rtl="0" algn="l">
                        <a:spcBef>
                          <a:spcPts val="0"/>
                        </a:spcBef>
                        <a:spcAft>
                          <a:spcPts val="0"/>
                        </a:spcAft>
                        <a:buNone/>
                      </a:pPr>
                      <a:r>
                        <a:rPr lang="en" sz="1200">
                          <a:solidFill>
                            <a:schemeClr val="dk1"/>
                          </a:solidFill>
                          <a:latin typeface="Inter"/>
                          <a:ea typeface="Inter"/>
                          <a:cs typeface="Inter"/>
                          <a:sym typeface="Inter"/>
                        </a:rPr>
                        <a:t>Watching Moths,” mid- to late-18th century.</a:t>
                      </a:r>
                      <a:endParaRPr sz="1200">
                        <a:solidFill>
                          <a:schemeClr val="dk1"/>
                        </a:solidFill>
                        <a:latin typeface="Inter"/>
                        <a:ea typeface="Inter"/>
                        <a:cs typeface="Inter"/>
                        <a:sym typeface="Inter"/>
                      </a:endParaRPr>
                    </a:p>
                  </a:txBody>
                  <a:tcPr marT="91425" marB="91425" marR="91425" marL="91425">
                    <a:solidFill>
                      <a:srgbClr val="D9D9D9"/>
                    </a:solidFill>
                  </a:tcPr>
                </a:tc>
                <a:tc>
                  <a:txBody>
                    <a:bodyPr/>
                    <a:lstStyle/>
                    <a:p>
                      <a:pPr indent="-228600" lvl="0" marL="228600" rtl="0" algn="l">
                        <a:spcBef>
                          <a:spcPts val="0"/>
                        </a:spcBef>
                        <a:spcAft>
                          <a:spcPts val="0"/>
                        </a:spcAft>
                        <a:buNone/>
                      </a:pPr>
                      <a:r>
                        <a:rPr lang="en" sz="1200" u="sng">
                          <a:solidFill>
                            <a:schemeClr val="hlink"/>
                          </a:solidFill>
                          <a:latin typeface="Inter"/>
                          <a:ea typeface="Inter"/>
                          <a:cs typeface="Inter"/>
                          <a:sym typeface="Inter"/>
                          <a:hlinkClick r:id="rId8"/>
                        </a:rPr>
                        <a:t>Image 4:</a:t>
                      </a:r>
                      <a:r>
                        <a:rPr lang="en" sz="1200">
                          <a:solidFill>
                            <a:schemeClr val="dk1"/>
                          </a:solidFill>
                          <a:latin typeface="Inter"/>
                          <a:ea typeface="Inter"/>
                          <a:cs typeface="Inter"/>
                          <a:sym typeface="Inter"/>
                        </a:rPr>
                        <a:t> Iwasa Matabei, “Man and Woman</a:t>
                      </a:r>
                      <a:endParaRPr sz="1200">
                        <a:solidFill>
                          <a:schemeClr val="dk1"/>
                        </a:solidFill>
                        <a:latin typeface="Inter"/>
                        <a:ea typeface="Inter"/>
                        <a:cs typeface="Inter"/>
                        <a:sym typeface="Inter"/>
                      </a:endParaRPr>
                    </a:p>
                    <a:p>
                      <a:pPr indent="-228600" lvl="0" marL="228600" rtl="0" algn="l">
                        <a:spcBef>
                          <a:spcPts val="0"/>
                        </a:spcBef>
                        <a:spcAft>
                          <a:spcPts val="0"/>
                        </a:spcAft>
                        <a:buNone/>
                      </a:pPr>
                      <a:r>
                        <a:rPr lang="en" sz="1200">
                          <a:solidFill>
                            <a:schemeClr val="dk1"/>
                          </a:solidFill>
                          <a:latin typeface="Inter"/>
                          <a:ea typeface="Inter"/>
                          <a:cs typeface="Inter"/>
                          <a:sym typeface="Inter"/>
                        </a:rPr>
                        <a:t>Facing at Court,” 17th century.</a:t>
                      </a:r>
                      <a:endParaRPr sz="1200">
                        <a:solidFill>
                          <a:schemeClr val="dk1"/>
                        </a:solidFill>
                        <a:latin typeface="Inter"/>
                        <a:ea typeface="Inter"/>
                        <a:cs typeface="Inter"/>
                        <a:sym typeface="Inter"/>
                      </a:endParaRPr>
                    </a:p>
                  </a:txBody>
                  <a:tcPr marT="91425" marB="91425" marR="91425" marL="91425">
                    <a:solidFill>
                      <a:srgbClr val="D9D9D9"/>
                    </a:solidFill>
                  </a:tcPr>
                </a:tc>
              </a:tr>
              <a:tr h="1557525">
                <a:tc>
                  <a:txBody>
                    <a:bodyPr/>
                    <a:lstStyle/>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notice in this image?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notice a woman standing outside with a child reaching up toward her. Another woman stands at the doorway, holding a curtain open. The setting looks calm, with a flowing river or path in the background and butterflies and moths floating in the air.</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perspective of the event is portrayed?</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This image shows women as caretakers and figures of warmth and guidance. The main woman seems nurturing toward the child, suggesting a role in raising or caring for children. It portrays women as central to family and everyday home life, with grace and quiet strength.</a:t>
                      </a:r>
                      <a:endParaRPr sz="1000">
                        <a:solidFill>
                          <a:schemeClr val="dk1"/>
                        </a:solidFill>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notice in this image?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 notice a group of women sitting together on one side and a group of men on the other side of what looks like a palace or fancy room. The men are sitting lower and appear to be bowing slightly, almost like they are showing respect or listening carefully.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perspective of the event is portrayed?</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This image shows that women had an important presence in court life. Even though they are seated apart, they seem calm and confident, while the men look like they are being careful or respectful. It suggests that these women may have had influence or status, even if they weren’t officially in charge.</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300" name="Google Shape;300;p57"/>
          <p:cNvSpPr txBox="1"/>
          <p:nvPr/>
        </p:nvSpPr>
        <p:spPr>
          <a:xfrm>
            <a:off x="498850" y="7988550"/>
            <a:ext cx="6804600" cy="1234800"/>
          </a:xfrm>
          <a:prstGeom prst="rect">
            <a:avLst/>
          </a:prstGeom>
          <a:noFill/>
          <a:ln cap="flat" cmpd="sng" w="9525">
            <a:solidFill>
              <a:srgbClr val="99999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Reflection: How can visual depictions shape our understanding of the past?</a:t>
            </a:r>
            <a:endParaRPr sz="1000">
              <a:solidFill>
                <a:schemeClr val="dk1"/>
              </a:solidFill>
              <a:latin typeface="Inter"/>
              <a:ea typeface="Inter"/>
              <a:cs typeface="Inter"/>
              <a:sym typeface="Inter"/>
            </a:endParaRPr>
          </a:p>
          <a:p>
            <a:pPr indent="0" lvl="0" marL="0" rtl="0" algn="l">
              <a:lnSpc>
                <a:spcPct val="100000"/>
              </a:lnSpc>
              <a:spcBef>
                <a:spcPts val="0"/>
              </a:spcBef>
              <a:spcAft>
                <a:spcPts val="1200"/>
              </a:spcAft>
              <a:buNone/>
            </a:pPr>
            <a:r>
              <a:rPr b="1" lang="en" sz="1000">
                <a:solidFill>
                  <a:srgbClr val="E95C3D"/>
                </a:solidFill>
                <a:latin typeface="Inter"/>
                <a:ea typeface="Inter"/>
                <a:cs typeface="Inter"/>
                <a:sym typeface="Inter"/>
              </a:rPr>
              <a:t>Visual depictions of historical events can shape our understanding of the past by showing us what people valued, how they dressed, and what roles different groups played in society. Art can highlight stories that aren't always told in written records, like the experiences of women or everyday life. It can also influence how we remember people—making someone look powerful, noble, or brave. These images help bring history to life, but we also have to think about who made them and why, because they reflect the artist’s point of view.</a:t>
            </a:r>
            <a:endParaRPr b="1" sz="1000">
              <a:solidFill>
                <a:srgbClr val="E95C3D"/>
              </a:solidFill>
              <a:latin typeface="Inter"/>
              <a:ea typeface="Inter"/>
              <a:cs typeface="Inter"/>
              <a:sym typeface="Inter"/>
            </a:endParaRPr>
          </a:p>
        </p:txBody>
      </p:sp>
      <p:sp>
        <p:nvSpPr>
          <p:cNvPr id="301" name="Google Shape;301;p57"/>
          <p:cNvSpPr txBox="1"/>
          <p:nvPr/>
        </p:nvSpPr>
        <p:spPr>
          <a:xfrm>
            <a:off x="486250" y="1108000"/>
            <a:ext cx="6822000" cy="64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Using the Visual Analysis protocol from the prior pages, analyze these four images from the National Museum of Asian Art. Answer the two questions for each image and then write a reflection on the power of visual depictions.</a:t>
            </a:r>
            <a:endParaRPr sz="12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